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2"/>
  </p:notesMasterIdLst>
  <p:sldIdLst>
    <p:sldId id="814" r:id="rId2"/>
    <p:sldId id="747" r:id="rId3"/>
    <p:sldId id="817" r:id="rId4"/>
    <p:sldId id="1569" r:id="rId5"/>
    <p:sldId id="1576" r:id="rId6"/>
    <p:sldId id="1577" r:id="rId7"/>
    <p:sldId id="1578" r:id="rId8"/>
    <p:sldId id="1579" r:id="rId9"/>
    <p:sldId id="751" r:id="rId10"/>
    <p:sldId id="1155" r:id="rId11"/>
    <p:sldId id="1172" r:id="rId12"/>
    <p:sldId id="1580" r:id="rId13"/>
    <p:sldId id="1159" r:id="rId14"/>
    <p:sldId id="1169" r:id="rId15"/>
    <p:sldId id="1161" r:id="rId16"/>
    <p:sldId id="1162" r:id="rId17"/>
    <p:sldId id="1163" r:id="rId18"/>
    <p:sldId id="799" r:id="rId19"/>
    <p:sldId id="810" r:id="rId20"/>
    <p:sldId id="833" r:id="rId21"/>
    <p:sldId id="1153" r:id="rId22"/>
    <p:sldId id="1647" r:id="rId23"/>
    <p:sldId id="1723" r:id="rId24"/>
    <p:sldId id="1534" r:id="rId25"/>
    <p:sldId id="1544" r:id="rId26"/>
    <p:sldId id="1543" r:id="rId27"/>
    <p:sldId id="1545" r:id="rId28"/>
    <p:sldId id="1154" r:id="rId29"/>
    <p:sldId id="934" r:id="rId30"/>
    <p:sldId id="929" r:id="rId31"/>
    <p:sldId id="832" r:id="rId32"/>
    <p:sldId id="930" r:id="rId33"/>
    <p:sldId id="1546" r:id="rId34"/>
    <p:sldId id="1547" r:id="rId35"/>
    <p:sldId id="1722" r:id="rId36"/>
    <p:sldId id="1203" r:id="rId37"/>
    <p:sldId id="1204" r:id="rId38"/>
    <p:sldId id="1581" r:id="rId39"/>
    <p:sldId id="1582" r:id="rId40"/>
    <p:sldId id="1583" r:id="rId41"/>
    <p:sldId id="1584" r:id="rId42"/>
    <p:sldId id="1585" r:id="rId43"/>
    <p:sldId id="1586" r:id="rId44"/>
    <p:sldId id="1587" r:id="rId45"/>
    <p:sldId id="1588" r:id="rId46"/>
    <p:sldId id="1589" r:id="rId47"/>
    <p:sldId id="1595" r:id="rId48"/>
    <p:sldId id="931" r:id="rId49"/>
    <p:sldId id="1218" r:id="rId50"/>
    <p:sldId id="933" r:id="rId51"/>
    <p:sldId id="1548" r:id="rId52"/>
    <p:sldId id="1549" r:id="rId53"/>
    <p:sldId id="1591" r:id="rId54"/>
    <p:sldId id="1592" r:id="rId55"/>
    <p:sldId id="813" r:id="rId56"/>
    <p:sldId id="1568" r:id="rId57"/>
    <p:sldId id="978" r:id="rId58"/>
    <p:sldId id="948" r:id="rId59"/>
    <p:sldId id="949" r:id="rId60"/>
    <p:sldId id="1593" r:id="rId61"/>
    <p:sldId id="950" r:id="rId62"/>
    <p:sldId id="1550" r:id="rId63"/>
    <p:sldId id="1551" r:id="rId64"/>
    <p:sldId id="1594" r:id="rId65"/>
    <p:sldId id="1264" r:id="rId66"/>
    <p:sldId id="1598" r:id="rId67"/>
    <p:sldId id="1602" r:id="rId68"/>
    <p:sldId id="1267" r:id="rId69"/>
    <p:sldId id="1596" r:id="rId70"/>
    <p:sldId id="1597" r:id="rId71"/>
    <p:sldId id="1599" r:id="rId72"/>
    <p:sldId id="1600" r:id="rId73"/>
    <p:sldId id="1281" r:id="rId74"/>
    <p:sldId id="983" r:id="rId75"/>
    <p:sldId id="834" r:id="rId76"/>
    <p:sldId id="1601" r:id="rId77"/>
    <p:sldId id="1603" r:id="rId78"/>
    <p:sldId id="1604" r:id="rId79"/>
    <p:sldId id="1302" r:id="rId80"/>
    <p:sldId id="1303" r:id="rId81"/>
    <p:sldId id="1310" r:id="rId82"/>
    <p:sldId id="1304" r:id="rId83"/>
    <p:sldId id="1309" r:id="rId84"/>
    <p:sldId id="1605" r:id="rId85"/>
    <p:sldId id="1606" r:id="rId86"/>
    <p:sldId id="1314" r:id="rId87"/>
    <p:sldId id="1315" r:id="rId88"/>
    <p:sldId id="1329" r:id="rId89"/>
    <p:sldId id="1608" r:id="rId90"/>
    <p:sldId id="1607" r:id="rId91"/>
    <p:sldId id="1609" r:id="rId92"/>
    <p:sldId id="1317" r:id="rId93"/>
    <p:sldId id="1005" r:id="rId94"/>
    <p:sldId id="1008" r:id="rId95"/>
    <p:sldId id="1009" r:id="rId96"/>
    <p:sldId id="1330" r:id="rId97"/>
    <p:sldId id="1014" r:id="rId98"/>
    <p:sldId id="1610" r:id="rId99"/>
    <p:sldId id="1611" r:id="rId100"/>
    <p:sldId id="1613" r:id="rId101"/>
    <p:sldId id="1614" r:id="rId102"/>
    <p:sldId id="1615" r:id="rId103"/>
    <p:sldId id="1616" r:id="rId104"/>
    <p:sldId id="1617" r:id="rId105"/>
    <p:sldId id="1618" r:id="rId106"/>
    <p:sldId id="1619" r:id="rId107"/>
    <p:sldId id="1620" r:id="rId108"/>
    <p:sldId id="1621" r:id="rId109"/>
    <p:sldId id="1622" r:id="rId110"/>
    <p:sldId id="1623" r:id="rId111"/>
    <p:sldId id="1624" r:id="rId112"/>
    <p:sldId id="1625" r:id="rId113"/>
    <p:sldId id="1626" r:id="rId114"/>
    <p:sldId id="1627" r:id="rId115"/>
    <p:sldId id="1628" r:id="rId116"/>
    <p:sldId id="1629" r:id="rId117"/>
    <p:sldId id="1630" r:id="rId118"/>
    <p:sldId id="1631" r:id="rId119"/>
    <p:sldId id="1644" r:id="rId120"/>
    <p:sldId id="1632" r:id="rId121"/>
    <p:sldId id="1633" r:id="rId122"/>
    <p:sldId id="1634" r:id="rId123"/>
    <p:sldId id="1635" r:id="rId124"/>
    <p:sldId id="1636" r:id="rId125"/>
    <p:sldId id="1637" r:id="rId126"/>
    <p:sldId id="1645" r:id="rId127"/>
    <p:sldId id="1646" r:id="rId128"/>
    <p:sldId id="1638" r:id="rId129"/>
    <p:sldId id="1639" r:id="rId130"/>
    <p:sldId id="1640" r:id="rId131"/>
    <p:sldId id="1641" r:id="rId132"/>
    <p:sldId id="1642" r:id="rId133"/>
    <p:sldId id="1643" r:id="rId134"/>
    <p:sldId id="1652" r:id="rId135"/>
    <p:sldId id="1654" r:id="rId136"/>
    <p:sldId id="1655" r:id="rId137"/>
    <p:sldId id="1661" r:id="rId138"/>
    <p:sldId id="1658" r:id="rId139"/>
    <p:sldId id="1659" r:id="rId140"/>
    <p:sldId id="1027" r:id="rId141"/>
    <p:sldId id="1041" r:id="rId142"/>
    <p:sldId id="1035" r:id="rId143"/>
    <p:sldId id="1662" r:id="rId144"/>
    <p:sldId id="1663" r:id="rId145"/>
    <p:sldId id="1664" r:id="rId146"/>
    <p:sldId id="1665" r:id="rId147"/>
    <p:sldId id="1675" r:id="rId148"/>
    <p:sldId id="1676" r:id="rId149"/>
    <p:sldId id="1677" r:id="rId150"/>
    <p:sldId id="1678" r:id="rId151"/>
    <p:sldId id="1679" r:id="rId152"/>
    <p:sldId id="1666" r:id="rId153"/>
    <p:sldId id="1667" r:id="rId154"/>
    <p:sldId id="1668" r:id="rId155"/>
    <p:sldId id="1669" r:id="rId156"/>
    <p:sldId id="1670" r:id="rId157"/>
    <p:sldId id="1671" r:id="rId158"/>
    <p:sldId id="1672" r:id="rId159"/>
    <p:sldId id="1673" r:id="rId160"/>
    <p:sldId id="1674" r:id="rId161"/>
    <p:sldId id="889" r:id="rId162"/>
    <p:sldId id="1088" r:id="rId163"/>
    <p:sldId id="1039" r:id="rId164"/>
    <p:sldId id="1445" r:id="rId165"/>
    <p:sldId id="1446" r:id="rId166"/>
    <p:sldId id="1040" r:id="rId167"/>
    <p:sldId id="1680" r:id="rId168"/>
    <p:sldId id="1681" r:id="rId169"/>
    <p:sldId id="1682" r:id="rId170"/>
    <p:sldId id="1683" r:id="rId171"/>
    <p:sldId id="1698" r:id="rId172"/>
    <p:sldId id="1699" r:id="rId173"/>
    <p:sldId id="1686" r:id="rId174"/>
    <p:sldId id="1687" r:id="rId175"/>
    <p:sldId id="1688" r:id="rId176"/>
    <p:sldId id="1689" r:id="rId177"/>
    <p:sldId id="1690" r:id="rId178"/>
    <p:sldId id="1692" r:id="rId179"/>
    <p:sldId id="1694" r:id="rId180"/>
    <p:sldId id="1695" r:id="rId181"/>
    <p:sldId id="1696" r:id="rId182"/>
    <p:sldId id="1697" r:id="rId183"/>
    <p:sldId id="1282" r:id="rId184"/>
    <p:sldId id="1090" r:id="rId185"/>
    <p:sldId id="1477" r:id="rId186"/>
    <p:sldId id="1724" r:id="rId187"/>
    <p:sldId id="1095" r:id="rId188"/>
    <p:sldId id="1700" r:id="rId189"/>
    <p:sldId id="1701" r:id="rId190"/>
    <p:sldId id="1118" r:id="rId191"/>
    <p:sldId id="1702" r:id="rId192"/>
    <p:sldId id="1703" r:id="rId193"/>
    <p:sldId id="1704" r:id="rId194"/>
    <p:sldId id="1719" r:id="rId195"/>
    <p:sldId id="1705" r:id="rId196"/>
    <p:sldId id="1706" r:id="rId197"/>
    <p:sldId id="1707" r:id="rId198"/>
    <p:sldId id="1708" r:id="rId199"/>
    <p:sldId id="1709" r:id="rId200"/>
    <p:sldId id="1710" r:id="rId201"/>
    <p:sldId id="1711" r:id="rId202"/>
    <p:sldId id="1720" r:id="rId203"/>
    <p:sldId id="1712" r:id="rId204"/>
    <p:sldId id="1713" r:id="rId205"/>
    <p:sldId id="1714" r:id="rId206"/>
    <p:sldId id="1721" r:id="rId207"/>
    <p:sldId id="1715" r:id="rId208"/>
    <p:sldId id="1716" r:id="rId209"/>
    <p:sldId id="1717" r:id="rId210"/>
    <p:sldId id="1718" r:id="rId211"/>
  </p:sldIdLst>
  <p:sldSz cx="12192000" cy="6858000"/>
  <p:notesSz cx="6797675" cy="9929813"/>
  <p:defaultTextStyle>
    <a:defPPr>
      <a:defRPr lang="en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037BDEE-2D67-4A1A-A9EE-56DB5982797B}">
          <p14:sldIdLst>
            <p14:sldId id="814"/>
          </p14:sldIdLst>
        </p14:section>
        <p14:section name="Table of Contents" id="{933271CC-EB43-41CE-B394-7C13FD966F44}">
          <p14:sldIdLst>
            <p14:sldId id="747"/>
            <p14:sldId id="817"/>
          </p14:sldIdLst>
        </p14:section>
        <p14:section name="Customer" id="{B8E7022E-8526-4EEF-AA95-7FD25776628E}">
          <p14:sldIdLst>
            <p14:sldId id="1569"/>
            <p14:sldId id="1576"/>
            <p14:sldId id="1577"/>
            <p14:sldId id="1578"/>
            <p14:sldId id="1579"/>
          </p14:sldIdLst>
        </p14:section>
        <p14:section name="Product" id="{B42B614F-BA85-42E6-B25D-3B3DF0CA08A5}">
          <p14:sldIdLst>
            <p14:sldId id="751"/>
            <p14:sldId id="1155"/>
          </p14:sldIdLst>
        </p14:section>
        <p14:section name="Inventory &amp; Stock" id="{051241E8-031F-4602-A3B1-AD18DC241A06}">
          <p14:sldIdLst>
            <p14:sldId id="1172"/>
            <p14:sldId id="1580"/>
          </p14:sldIdLst>
        </p14:section>
        <p14:section name="Sale" id="{B24BB1D3-6918-4B1E-8C36-3D81F66DA4D2}">
          <p14:sldIdLst>
            <p14:sldId id="1159"/>
            <p14:sldId id="1169"/>
            <p14:sldId id="1161"/>
            <p14:sldId id="1162"/>
            <p14:sldId id="1163"/>
            <p14:sldId id="799"/>
            <p14:sldId id="810"/>
            <p14:sldId id="833"/>
          </p14:sldIdLst>
        </p14:section>
        <p14:section name="State Changes - Impact Analysis Model" id="{95D26621-2AC4-432E-A2A9-7144A019EE3B}">
          <p14:sldIdLst>
            <p14:sldId id="1153"/>
            <p14:sldId id="1647"/>
            <p14:sldId id="1723"/>
            <p14:sldId id="1534"/>
            <p14:sldId id="1544"/>
            <p14:sldId id="1543"/>
            <p14:sldId id="1545"/>
          </p14:sldIdLst>
        </p14:section>
        <p14:section name="Customer Sale - State Changes" id="{900E9E84-185D-454F-B5D1-09A6116896B9}">
          <p14:sldIdLst>
            <p14:sldId id="1154"/>
            <p14:sldId id="934"/>
            <p14:sldId id="929"/>
            <p14:sldId id="832"/>
            <p14:sldId id="930"/>
            <p14:sldId id="1546"/>
            <p14:sldId id="1547"/>
            <p14:sldId id="1722"/>
            <p14:sldId id="1203"/>
            <p14:sldId id="1204"/>
            <p14:sldId id="1581"/>
            <p14:sldId id="1582"/>
            <p14:sldId id="1583"/>
            <p14:sldId id="1584"/>
            <p14:sldId id="1585"/>
            <p14:sldId id="1586"/>
            <p14:sldId id="1587"/>
            <p14:sldId id="1588"/>
            <p14:sldId id="1589"/>
            <p14:sldId id="1595"/>
            <p14:sldId id="931"/>
            <p14:sldId id="1218"/>
            <p14:sldId id="933"/>
            <p14:sldId id="1548"/>
            <p14:sldId id="1549"/>
            <p14:sldId id="1591"/>
            <p14:sldId id="1592"/>
            <p14:sldId id="813"/>
            <p14:sldId id="1568"/>
            <p14:sldId id="978"/>
            <p14:sldId id="948"/>
            <p14:sldId id="949"/>
            <p14:sldId id="1593"/>
            <p14:sldId id="950"/>
            <p14:sldId id="1550"/>
            <p14:sldId id="1551"/>
            <p14:sldId id="1594"/>
            <p14:sldId id="1264"/>
            <p14:sldId id="1598"/>
            <p14:sldId id="1602"/>
            <p14:sldId id="1267"/>
            <p14:sldId id="1596"/>
            <p14:sldId id="1597"/>
            <p14:sldId id="1599"/>
            <p14:sldId id="1600"/>
          </p14:sldIdLst>
        </p14:section>
        <p14:section name="Customer Shipment - State Changes" id="{6D13C80C-6D7B-49A6-840B-05B390F75756}">
          <p14:sldIdLst>
            <p14:sldId id="1281"/>
            <p14:sldId id="983"/>
            <p14:sldId id="834"/>
            <p14:sldId id="1601"/>
            <p14:sldId id="1603"/>
            <p14:sldId id="1604"/>
            <p14:sldId id="1302"/>
            <p14:sldId id="1303"/>
            <p14:sldId id="1310"/>
            <p14:sldId id="1304"/>
            <p14:sldId id="1309"/>
            <p14:sldId id="1605"/>
            <p14:sldId id="1606"/>
            <p14:sldId id="1314"/>
            <p14:sldId id="1315"/>
            <p14:sldId id="1329"/>
            <p14:sldId id="1608"/>
            <p14:sldId id="1607"/>
            <p14:sldId id="1609"/>
            <p14:sldId id="1317"/>
            <p14:sldId id="1005"/>
            <p14:sldId id="1008"/>
            <p14:sldId id="1009"/>
            <p14:sldId id="1330"/>
            <p14:sldId id="1014"/>
            <p14:sldId id="1610"/>
            <p14:sldId id="1611"/>
            <p14:sldId id="1613"/>
            <p14:sldId id="1614"/>
            <p14:sldId id="1615"/>
            <p14:sldId id="1616"/>
            <p14:sldId id="1617"/>
            <p14:sldId id="1618"/>
            <p14:sldId id="1619"/>
            <p14:sldId id="1620"/>
            <p14:sldId id="1621"/>
            <p14:sldId id="1622"/>
            <p14:sldId id="1623"/>
            <p14:sldId id="1624"/>
            <p14:sldId id="1625"/>
            <p14:sldId id="1626"/>
            <p14:sldId id="1627"/>
            <p14:sldId id="1628"/>
            <p14:sldId id="1629"/>
            <p14:sldId id="1630"/>
            <p14:sldId id="1631"/>
            <p14:sldId id="1644"/>
            <p14:sldId id="1632"/>
            <p14:sldId id="1633"/>
            <p14:sldId id="1634"/>
            <p14:sldId id="1635"/>
            <p14:sldId id="1636"/>
            <p14:sldId id="1637"/>
            <p14:sldId id="1645"/>
            <p14:sldId id="1646"/>
            <p14:sldId id="1638"/>
            <p14:sldId id="1639"/>
            <p14:sldId id="1640"/>
            <p14:sldId id="1641"/>
            <p14:sldId id="1642"/>
            <p14:sldId id="1643"/>
          </p14:sldIdLst>
        </p14:section>
        <p14:section name="Customer Invoice - State Changes" id="{BE439BD0-F511-4B80-848F-93CE1B538688}">
          <p14:sldIdLst>
            <p14:sldId id="1652"/>
            <p14:sldId id="1654"/>
            <p14:sldId id="1655"/>
            <p14:sldId id="1661"/>
            <p14:sldId id="1658"/>
            <p14:sldId id="1659"/>
            <p14:sldId id="1027"/>
            <p14:sldId id="1041"/>
            <p14:sldId id="1035"/>
            <p14:sldId id="1662"/>
            <p14:sldId id="1663"/>
            <p14:sldId id="1664"/>
            <p14:sldId id="1665"/>
            <p14:sldId id="1675"/>
            <p14:sldId id="1676"/>
            <p14:sldId id="1677"/>
            <p14:sldId id="1678"/>
            <p14:sldId id="1679"/>
            <p14:sldId id="1666"/>
            <p14:sldId id="1667"/>
            <p14:sldId id="1668"/>
            <p14:sldId id="1669"/>
            <p14:sldId id="1670"/>
            <p14:sldId id="1671"/>
            <p14:sldId id="1672"/>
            <p14:sldId id="1673"/>
            <p14:sldId id="1674"/>
            <p14:sldId id="889"/>
            <p14:sldId id="1088"/>
            <p14:sldId id="1039"/>
            <p14:sldId id="1445"/>
            <p14:sldId id="1446"/>
            <p14:sldId id="1040"/>
            <p14:sldId id="1680"/>
            <p14:sldId id="1681"/>
            <p14:sldId id="1682"/>
            <p14:sldId id="1683"/>
            <p14:sldId id="1698"/>
            <p14:sldId id="1699"/>
            <p14:sldId id="1686"/>
            <p14:sldId id="1687"/>
            <p14:sldId id="1688"/>
            <p14:sldId id="1689"/>
            <p14:sldId id="1690"/>
            <p14:sldId id="1692"/>
            <p14:sldId id="1694"/>
            <p14:sldId id="1695"/>
            <p14:sldId id="1696"/>
            <p14:sldId id="1697"/>
          </p14:sldIdLst>
        </p14:section>
        <p14:section name="Customer Payment - State Changes" id="{752841FC-B529-4A9B-87C2-FB2518C0BD8F}">
          <p14:sldIdLst>
            <p14:sldId id="1282"/>
            <p14:sldId id="1090"/>
            <p14:sldId id="1477"/>
            <p14:sldId id="1724"/>
            <p14:sldId id="1095"/>
            <p14:sldId id="1700"/>
            <p14:sldId id="1701"/>
            <p14:sldId id="1118"/>
            <p14:sldId id="1702"/>
            <p14:sldId id="1703"/>
            <p14:sldId id="1704"/>
            <p14:sldId id="1719"/>
            <p14:sldId id="1705"/>
            <p14:sldId id="1706"/>
            <p14:sldId id="1707"/>
            <p14:sldId id="1708"/>
            <p14:sldId id="1709"/>
            <p14:sldId id="1710"/>
            <p14:sldId id="1711"/>
            <p14:sldId id="1720"/>
            <p14:sldId id="1712"/>
            <p14:sldId id="1713"/>
            <p14:sldId id="1714"/>
            <p14:sldId id="1721"/>
            <p14:sldId id="1715"/>
            <p14:sldId id="1716"/>
            <p14:sldId id="1717"/>
            <p14:sldId id="171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004" autoAdjust="0"/>
    <p:restoredTop sz="95297" autoAdjust="0"/>
  </p:normalViewPr>
  <p:slideViewPr>
    <p:cSldViewPr snapToGrid="0">
      <p:cViewPr varScale="1">
        <p:scale>
          <a:sx n="83" d="100"/>
          <a:sy n="83" d="100"/>
        </p:scale>
        <p:origin x="91" y="67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96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tableStyles" Target="tableStyles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viewProps" Target="viewProps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theme" Target="theme/theme1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notesMaster" Target="notesMasters/notes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presProps" Target="pres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21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21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FD9220-3D18-4077-BD0E-AFA621EE8E9B}" type="datetimeFigureOut">
              <a:rPr lang="en-BE" smtClean="0"/>
              <a:t>03/05/2021</a:t>
            </a:fld>
            <a:endParaRPr lang="en-B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0688" y="1241425"/>
            <a:ext cx="5956300" cy="33512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B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78722"/>
            <a:ext cx="5438140" cy="390986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31600"/>
            <a:ext cx="2945659" cy="49821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31600"/>
            <a:ext cx="2945659" cy="49821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B66479-C49B-42E2-ACCE-2DF215461B16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2428401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980D0-BF84-481E-B0AC-935CBB9280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90B5B5-C93D-448C-8E58-DBCF9632CA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E117AF-2852-4064-B6F6-F868E3D15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BE"/>
              <a:t>12/03/2021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F04251-0E03-42F3-826C-03C7A57103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1CFB0D-E6AD-471D-B348-9E418478A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2589665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255E18C-23FA-4881-9E1D-2E0BF4C88D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BE"/>
              <a:t>12/03/2021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FDBBFEB-A92D-4F5E-9647-A6EE62A99D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137FF3-E267-4347-8ABA-9BBBC7448E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689848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B15BA2-577D-4800-8973-495AE8E25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A56B07-6BC3-411C-B7F5-532E1CD1C3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6C1019-989E-4C30-BAF8-0999DF5190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1E8749-496E-4CAA-AAC9-B09A714230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BE"/>
              <a:t>12/03/2021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642AF0-1DBE-454C-8AA0-54880E8846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BF1CBF-832D-43BD-909D-ED6F91AF3E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4085766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51CB0-4F33-4D9C-BB09-841A83489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3943D03-99B2-432E-B305-B6E4337E703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BF304A-1667-4D56-9CB1-900B27CB7A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DA2346-7CDE-486A-8769-B534C51693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BE"/>
              <a:t>12/03/2021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E02160-ACF9-4652-842E-1AC399556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4A05E9-DD0C-48D0-A0C9-560732689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7695486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5F20C3-5636-40D0-BBCA-49E5B8D9C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6C5FFD-EAE8-4BAA-9DF9-DC8718642D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1DEB59-19A4-4C51-A2AD-C865C5E08B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BE"/>
              <a:t>12/03/2021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4CBF87-7210-41F8-9413-1BE81F77FA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4C1887-7200-4C48-9179-FB8778F432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4623153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8647333-0E07-4A51-9B0B-F9F5830ED37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A68A006-8A55-4B3F-92CA-903AA160D2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5E747E-E1C8-4809-810F-A6B1D19E2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BE"/>
              <a:t>12/03/2021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1493C4-BBD8-45B0-BF93-8B8CFD9872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8EE4D7-659B-4D3B-A1C3-565D2DEB1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558424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E31F17-B479-4C65-B0EB-4F2862A456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ECF21C-EABB-4E90-B262-D4CF94EE30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4FFB04-AFEA-46BF-8664-FCB4DB3957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BE"/>
              <a:t>12/03/2021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4D778B-F15A-4246-A018-069ED960F3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1597F9-4D3E-4D8C-A076-2E39E7D4C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0140152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EE18D-BC47-4D0B-A657-CAC8C033D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2352A6-94D4-4C94-9350-D22B43B033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2F5BAB-9D6C-437F-A226-8B594ED37B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BE"/>
              <a:t>12/03/2021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E602EA-25F3-4C66-997F-EDEED9BBA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FABA2A-E8BA-4811-A37F-044F6F4D12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3038046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EE18D-BC47-4D0B-A657-CAC8C033D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2352A6-94D4-4C94-9350-D22B43B033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2F5BAB-9D6C-437F-A226-8B594ED37B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BE"/>
              <a:t>12/03/2021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E602EA-25F3-4C66-997F-EDEED9BBA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FABA2A-E8BA-4811-A37F-044F6F4D12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1375614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2_Section Header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EE18D-BC47-4D0B-A657-CAC8C033D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2352A6-94D4-4C94-9350-D22B43B033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2F5BAB-9D6C-437F-A226-8B594ED37B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BE"/>
              <a:t>12/03/2021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E602EA-25F3-4C66-997F-EDEED9BBA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FABA2A-E8BA-4811-A37F-044F6F4D12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5084269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980D0-BF84-481E-B0AC-935CBB9280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90B5B5-C93D-448C-8E58-DBCF9632CA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E117AF-2852-4064-B6F6-F868E3D15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BE"/>
              <a:t>12/03/2021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F04251-0E03-42F3-826C-03C7A57103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1CFB0D-E6AD-471D-B348-9E418478A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7412271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E00BC-59BF-4B6A-939A-5A64DA4C6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F22EB7-3143-488B-91DF-12DCFDED0A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B9CE8A-E61A-45CA-8B9B-2166EF433C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3AC8C7-5D2D-4190-8785-88445A0AA1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BE"/>
              <a:t>12/03/2021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1B916B-B4F4-4DD6-86D4-8E949F8AD4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3374A2-7304-4646-9FB6-62BEF21F9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8655865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C9E6E-4E42-4757-BC4D-3977C6EEA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D4DB3A-3CAC-488F-9B7E-AAD267C1B3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F9F6E3-0A0A-4CC9-A201-F422A6BEC0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9716069-2547-4195-948D-16DFF26CF1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F1369A1-7E02-4C9B-82BA-4E92140E90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E5FFC19-EE79-4CE5-BCE3-D76136E756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BE"/>
              <a:t>12/03/2021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1213AF1-B078-4009-B663-72A1F5D683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B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6D6D123-5055-474C-992B-9638CCDCB8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6227686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F53E86-7A33-4D22-8E9F-F281EA0131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6218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  <a:endParaRPr lang="en-BE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D4C54A5-BF25-43D8-9A89-B3BF9D9E73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BE"/>
              <a:t>12/03/2021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FC6C42-BEE4-470A-B5AC-7558E8B20C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225FF1-A07E-4F2A-BFBC-30ED79401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‹#›</a:t>
            </a:fld>
            <a:endParaRPr lang="en-BE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8410632-F240-4C63-9210-00CF482618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49300" y="4529138"/>
            <a:ext cx="10693400" cy="72231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>
            <a:noAutofit/>
          </a:bodyPr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5485140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4003B6-86DB-4ADF-AB5D-475F316E195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199465" y="5047503"/>
            <a:ext cx="116092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BE" sz="1400"/>
              <a:t>12/03/2021</a:t>
            </a:r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7DD6F4-4098-408E-8FE7-9B29853183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 rot="16200000">
            <a:off x="-40341" y="6146519"/>
            <a:ext cx="8426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D2CCA8-53B9-41C4-8716-EA9CD8A55276}" type="slidenum">
              <a:rPr lang="en-BE" smtClean="0"/>
              <a:pPr/>
              <a:t>‹#›</a:t>
            </a:fld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0291914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50" r:id="rId2"/>
    <p:sldLayoutId id="2147483651" r:id="rId3"/>
    <p:sldLayoutId id="2147483660" r:id="rId4"/>
    <p:sldLayoutId id="2147483662" r:id="rId5"/>
    <p:sldLayoutId id="2147483649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/4.0/" TargetMode="External"/><Relationship Id="rId2" Type="http://schemas.openxmlformats.org/officeDocument/2006/relationships/hyperlink" Target="https://github.com/clixwise/tryton-by-example" TargetMode="Externa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9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9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9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9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9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13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9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9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9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9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9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9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9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9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25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9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9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9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9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9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86.png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9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9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9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34.png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9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9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9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9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2.png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9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5.png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7.png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9.png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9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3.png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9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32.png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9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4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34.png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9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9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9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9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9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49.png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51.png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53.png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5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9.xml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9.xml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58.png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62.png"/><Relationship Id="rId4" Type="http://schemas.openxmlformats.org/officeDocument/2006/relationships/image" Target="../media/image161.png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64.png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67.png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9.xml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70.png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72.png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9.xml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9.xml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9.xml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49.png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76.png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77.png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9.xml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53.png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80.png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81.png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9.xml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2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9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3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1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9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1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9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9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79.png"/><Relationship Id="rId4" Type="http://schemas.openxmlformats.org/officeDocument/2006/relationships/image" Target="../media/image77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9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9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86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9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9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9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9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8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9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9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92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76.png"/><Relationship Id="rId4" Type="http://schemas.openxmlformats.org/officeDocument/2006/relationships/image" Target="../media/image95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9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9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9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9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9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F269517D-732B-4D84-9B4F-28060F942E22}"/>
              </a:ext>
            </a:extLst>
          </p:cNvPr>
          <p:cNvSpPr txBox="1">
            <a:spLocks/>
          </p:cNvSpPr>
          <p:nvPr/>
        </p:nvSpPr>
        <p:spPr>
          <a:xfrm>
            <a:off x="1524000" y="589604"/>
            <a:ext cx="9144000" cy="101123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BE" sz="4800" dirty="0" err="1"/>
              <a:t>Tryton</a:t>
            </a:r>
            <a:r>
              <a:rPr lang="fr-BE" sz="4800"/>
              <a:t> By Example</a:t>
            </a:r>
            <a:endParaRPr lang="en-BE" sz="48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C506F6-C7F9-4121-AA7A-ED2BA0C9C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</a:t>
            </a:fld>
            <a:endParaRPr lang="en-BE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39EA227-5706-46C2-A7D2-E5F5642E2A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67712" y="2086000"/>
            <a:ext cx="9456576" cy="2417607"/>
          </a:xfrm>
        </p:spPr>
        <p:txBody>
          <a:bodyPr>
            <a:noAutofit/>
          </a:bodyPr>
          <a:lstStyle/>
          <a:p>
            <a:r>
              <a:rPr lang="fr-BE" sz="3200"/>
              <a:t>Explaining</a:t>
            </a:r>
            <a:br>
              <a:rPr lang="fr-BE" sz="3200" dirty="0"/>
            </a:br>
            <a:r>
              <a:rPr lang="fr-BE" sz="3200" dirty="0" err="1"/>
              <a:t>Tryton</a:t>
            </a:r>
            <a:r>
              <a:rPr lang="fr-BE" sz="3200" dirty="0"/>
              <a:t> installation &amp; usage</a:t>
            </a:r>
            <a:br>
              <a:rPr lang="fr-BE" sz="3200" dirty="0"/>
            </a:br>
            <a:r>
              <a:rPr lang="fr-BE" sz="3200" dirty="0"/>
              <a:t>for first time </a:t>
            </a:r>
            <a:r>
              <a:rPr lang="fr-BE" sz="3200" dirty="0" err="1"/>
              <a:t>administrators</a:t>
            </a:r>
            <a:r>
              <a:rPr lang="fr-BE" sz="3200" dirty="0"/>
              <a:t> &amp; </a:t>
            </a:r>
            <a:r>
              <a:rPr lang="fr-BE" sz="3200" dirty="0" err="1"/>
              <a:t>users</a:t>
            </a:r>
            <a:br>
              <a:rPr lang="fr-BE" sz="3200" dirty="0"/>
            </a:br>
            <a:r>
              <a:rPr lang="fr-BE" sz="3200" dirty="0"/>
              <a:t>of the system</a:t>
            </a:r>
            <a:br>
              <a:rPr lang="fr-BE" sz="3200" dirty="0"/>
            </a:br>
            <a:r>
              <a:rPr lang="fr-BE" sz="3200" dirty="0"/>
              <a:t>-</a:t>
            </a:r>
            <a:br>
              <a:rPr lang="fr-BE" sz="3200" dirty="0"/>
            </a:br>
            <a:r>
              <a:rPr lang="fr-BE" sz="3200" dirty="0"/>
              <a:t>Usage : Sale</a:t>
            </a:r>
            <a:endParaRPr lang="en-BE" sz="3200" dirty="0"/>
          </a:p>
        </p:txBody>
      </p:sp>
      <p:sp>
        <p:nvSpPr>
          <p:cNvPr id="8" name="Subtitle 3">
            <a:extLst>
              <a:ext uri="{FF2B5EF4-FFF2-40B4-BE49-F238E27FC236}">
                <a16:creationId xmlns:a16="http://schemas.microsoft.com/office/drawing/2014/main" id="{4A98D856-8382-412A-9986-CD9E0E3CB2EF}"/>
              </a:ext>
            </a:extLst>
          </p:cNvPr>
          <p:cNvSpPr>
            <a:spLocks noGrp="1"/>
          </p:cNvSpPr>
          <p:nvPr/>
        </p:nvSpPr>
        <p:spPr>
          <a:xfrm>
            <a:off x="895928" y="5065442"/>
            <a:ext cx="9144000" cy="168459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BE" sz="1800" dirty="0" err="1"/>
              <a:t>Github</a:t>
            </a:r>
            <a:r>
              <a:rPr lang="fr-BE" sz="1800" dirty="0"/>
              <a:t> - </a:t>
            </a:r>
            <a:r>
              <a:rPr lang="fr-BE" sz="1800" dirty="0">
                <a:hlinkClick r:id="rId2"/>
              </a:rPr>
              <a:t>https://github.com/clixwise/tryton-by-example</a:t>
            </a:r>
            <a:br>
              <a:rPr lang="fr-BE" sz="1800" dirty="0"/>
            </a:br>
            <a:r>
              <a:rPr lang="en-US" sz="1800" i="0" dirty="0">
                <a:solidFill>
                  <a:srgbClr val="333333"/>
                </a:solidFill>
                <a:effectLst/>
              </a:rPr>
              <a:t>Version of presentation : 01.02 </a:t>
            </a:r>
            <a:r>
              <a:rPr lang="en-US" sz="1800" dirty="0">
                <a:solidFill>
                  <a:srgbClr val="333333"/>
                </a:solidFill>
              </a:rPr>
              <a:t>Dated</a:t>
            </a:r>
            <a:r>
              <a:rPr lang="en-US" sz="1800" i="0" dirty="0">
                <a:solidFill>
                  <a:srgbClr val="333333"/>
                </a:solidFill>
                <a:effectLst/>
              </a:rPr>
              <a:t> 5-May-21</a:t>
            </a:r>
            <a:br>
              <a:rPr lang="en-US" sz="1800" i="0" dirty="0">
                <a:solidFill>
                  <a:srgbClr val="333333"/>
                </a:solidFill>
                <a:effectLst/>
              </a:rPr>
            </a:br>
            <a:r>
              <a:rPr lang="en-US" sz="1800" dirty="0">
                <a:solidFill>
                  <a:srgbClr val="333333"/>
                </a:solidFill>
              </a:rPr>
              <a:t>Version of </a:t>
            </a:r>
            <a:r>
              <a:rPr lang="en-US" sz="1800" dirty="0" err="1">
                <a:solidFill>
                  <a:srgbClr val="333333"/>
                </a:solidFill>
              </a:rPr>
              <a:t>Tryton</a:t>
            </a:r>
            <a:r>
              <a:rPr lang="en-US" sz="1800" dirty="0">
                <a:solidFill>
                  <a:srgbClr val="333333"/>
                </a:solidFill>
              </a:rPr>
              <a:t> : 5.8</a:t>
            </a:r>
            <a:br>
              <a:rPr lang="en-US" sz="1800" dirty="0">
                <a:solidFill>
                  <a:srgbClr val="333333"/>
                </a:solidFill>
              </a:rPr>
            </a:br>
            <a:r>
              <a:rPr lang="en-US" sz="1800" dirty="0">
                <a:solidFill>
                  <a:srgbClr val="333333"/>
                </a:solidFill>
              </a:rPr>
              <a:t>Verified for execution on : Windows 10 &amp; </a:t>
            </a:r>
            <a:r>
              <a:rPr lang="en-US" sz="1800" dirty="0" err="1">
                <a:solidFill>
                  <a:srgbClr val="333333"/>
                </a:solidFill>
              </a:rPr>
              <a:t>Powershell</a:t>
            </a:r>
            <a:r>
              <a:rPr lang="en-US" sz="1800" dirty="0">
                <a:solidFill>
                  <a:srgbClr val="333333"/>
                </a:solidFill>
              </a:rPr>
              <a:t> 7</a:t>
            </a:r>
            <a:br>
              <a:rPr lang="en-US" sz="1800" dirty="0">
                <a:solidFill>
                  <a:srgbClr val="333333"/>
                </a:solidFill>
              </a:rPr>
            </a:br>
            <a:r>
              <a:rPr lang="fr-BE" sz="1800" dirty="0"/>
              <a:t>Licence : </a:t>
            </a:r>
            <a:r>
              <a:rPr lang="en-US" sz="1800" dirty="0">
                <a:solidFill>
                  <a:srgbClr val="333333"/>
                </a:solidFill>
                <a:hlinkClick r:id="rId3"/>
              </a:rPr>
              <a:t>CC BY 4.0</a:t>
            </a:r>
            <a:br>
              <a:rPr lang="en-US" sz="1800" dirty="0">
                <a:solidFill>
                  <a:srgbClr val="333333"/>
                </a:solidFill>
              </a:rPr>
            </a:br>
            <a:r>
              <a:rPr lang="en-US" sz="1800" dirty="0">
                <a:solidFill>
                  <a:srgbClr val="333333"/>
                </a:solidFill>
              </a:rPr>
              <a:t>Author : Marc Rottiers</a:t>
            </a:r>
            <a:endParaRPr lang="en-US" sz="1800" i="0" dirty="0">
              <a:solidFill>
                <a:srgbClr val="333333"/>
              </a:solidFill>
              <a:effectLst/>
            </a:endParaRPr>
          </a:p>
          <a:p>
            <a:pPr algn="l"/>
            <a:endParaRPr lang="en-BE" sz="1800" dirty="0"/>
          </a:p>
        </p:txBody>
      </p:sp>
    </p:spTree>
    <p:extLst>
      <p:ext uri="{BB962C8B-B14F-4D97-AF65-F5344CB8AC3E}">
        <p14:creationId xmlns:p14="http://schemas.microsoft.com/office/powerpoint/2010/main" val="21521571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D95C92D-E276-4B13-AAA9-241D050F3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Motivation</a:t>
            </a:r>
            <a:endParaRPr lang="en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86B657-4A00-4F5D-B297-2BBB8AF4C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10</a:t>
            </a:fld>
            <a:endParaRPr lang="en-BE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6BD6F7B-9CB6-4E5F-B52A-7B1A453B0EE4}"/>
              </a:ext>
            </a:extLst>
          </p:cNvPr>
          <p:cNvSpPr txBox="1"/>
          <p:nvPr/>
        </p:nvSpPr>
        <p:spPr>
          <a:xfrm>
            <a:off x="838201" y="960581"/>
            <a:ext cx="85972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BE" dirty="0" err="1"/>
              <a:t>Subject</a:t>
            </a:r>
            <a:r>
              <a:rPr lang="fr-BE" dirty="0"/>
              <a:t> Area « </a:t>
            </a:r>
            <a:r>
              <a:rPr lang="fr-BE" dirty="0" err="1"/>
              <a:t>Purchase</a:t>
            </a:r>
            <a:r>
              <a:rPr lang="fr-BE" dirty="0"/>
              <a:t> » : « Product » </a:t>
            </a:r>
            <a:r>
              <a:rPr lang="fr-BE" dirty="0" err="1"/>
              <a:t>related</a:t>
            </a:r>
            <a:r>
              <a:rPr lang="fr-BE" dirty="0"/>
              <a:t> modules have been </a:t>
            </a:r>
            <a:r>
              <a:rPr lang="fr-BE" dirty="0" err="1"/>
              <a:t>activated</a:t>
            </a:r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 err="1"/>
              <a:t>Subject</a:t>
            </a:r>
            <a:r>
              <a:rPr lang="fr-BE" dirty="0"/>
              <a:t> Area « </a:t>
            </a:r>
            <a:r>
              <a:rPr lang="fr-BE" dirty="0" err="1"/>
              <a:t>Purchase</a:t>
            </a:r>
            <a:r>
              <a:rPr lang="fr-BE" dirty="0"/>
              <a:t> » : a « Product » and </a:t>
            </a:r>
            <a:r>
              <a:rPr lang="fr-BE" dirty="0" err="1"/>
              <a:t>its</a:t>
            </a:r>
            <a:r>
              <a:rPr lang="fr-BE" dirty="0"/>
              <a:t> « Variant » have been </a:t>
            </a:r>
            <a:r>
              <a:rPr lang="fr-BE" dirty="0" err="1"/>
              <a:t>defined</a:t>
            </a:r>
            <a:endParaRPr lang="en-B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FE235FF-8E6D-4225-9FD9-B318F4DBC5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7925" y="0"/>
            <a:ext cx="2124075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77904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3 - Customer </a:t>
            </a:r>
            <a:r>
              <a:rPr lang="fr-BE" dirty="0" err="1"/>
              <a:t>Shipments</a:t>
            </a:r>
            <a:r>
              <a:rPr lang="fr-BE" dirty="0"/>
              <a:t> | Customer </a:t>
            </a:r>
            <a:r>
              <a:rPr lang="fr-BE" dirty="0" err="1"/>
              <a:t>Shipments</a:t>
            </a:r>
            <a:r>
              <a:rPr lang="fr-BE" dirty="0"/>
              <a:t> (CUS01)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100</a:t>
            </a:fld>
            <a:endParaRPr lang="en-B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96ED085-C66A-4407-A83B-CFB6DDC6594C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A0D3631-3C8A-44A7-9B69-3DE4AF26AD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4100" y="0"/>
            <a:ext cx="2247900" cy="31432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3C8A2C6-1BE6-4F14-9D29-BD84EDA5AA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749" y="827314"/>
            <a:ext cx="8466269" cy="197546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2BE1A34-C479-40B1-9D96-F38769C5D0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4678" y="2802777"/>
            <a:ext cx="5191322" cy="338397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ED6F6D9-A018-445A-8B8F-75370F4410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5929" y="3134074"/>
            <a:ext cx="4169562" cy="3723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92018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4 - Stock Locations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101</a:t>
            </a:fld>
            <a:endParaRPr lang="en-BE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5DBF66B-9379-4381-ABA8-21A6680AE6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3556" y="6257"/>
            <a:ext cx="1498444" cy="272770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D3F10B8-52ED-4DFC-9223-DF99F43CC56C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AAAC3F-8161-4C3B-B2F4-D3C74ECD82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916703"/>
            <a:ext cx="748665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55778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4 - Stock Locations - Storage Zone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102</a:t>
            </a:fld>
            <a:endParaRPr lang="en-BE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5DBF66B-9379-4381-ABA8-21A6680AE6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3556" y="6257"/>
            <a:ext cx="1498444" cy="272770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D3F10B8-52ED-4DFC-9223-DF99F43CC56C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CA623C-2101-4B26-AA32-ACE3EC28BB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921471"/>
            <a:ext cx="8943975" cy="242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10149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4 - Stock Locations - Output Zone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103</a:t>
            </a:fld>
            <a:endParaRPr lang="en-BE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5DBF66B-9379-4381-ABA8-21A6680AE6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3556" y="6257"/>
            <a:ext cx="1498444" cy="272770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D3F10B8-52ED-4DFC-9223-DF99F43CC56C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4E824A-28A6-4274-B763-87EE8EEF4E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27314"/>
            <a:ext cx="8953500" cy="2390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89048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4 - Stock Locations - Customer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104</a:t>
            </a:fld>
            <a:endParaRPr lang="en-BE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5DBF66B-9379-4381-ABA8-21A6680AE6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3556" y="6257"/>
            <a:ext cx="1498444" cy="272770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D3F10B8-52ED-4DFC-9223-DF99F43CC56C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9B80A1-6AA2-409F-9E08-BEC2F6ADF6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919947"/>
            <a:ext cx="8810625" cy="230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40230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5 - Stock Moves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105</a:t>
            </a:fld>
            <a:endParaRPr lang="en-BE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B7213E9-2C44-4A66-A136-0A87A02B2A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4276" y="1"/>
            <a:ext cx="1497724" cy="3429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6E64D13-DED2-4588-A5F1-D31D9639C7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27314"/>
            <a:ext cx="9737436" cy="3055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641619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F4918DF-218A-46F5-B6F1-2EE95379E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Customer </a:t>
            </a:r>
            <a:r>
              <a:rPr lang="fr-BE" dirty="0" err="1"/>
              <a:t>Shipment</a:t>
            </a:r>
            <a:br>
              <a:rPr lang="fr-BE" dirty="0"/>
            </a:br>
            <a:r>
              <a:rPr lang="fr-BE" dirty="0" err="1"/>
              <a:t>From</a:t>
            </a:r>
            <a:r>
              <a:rPr lang="fr-BE" dirty="0"/>
              <a:t> « </a:t>
            </a:r>
            <a:r>
              <a:rPr lang="fr-BE" dirty="0" err="1"/>
              <a:t>Picked</a:t>
            </a:r>
            <a:r>
              <a:rPr lang="fr-BE" dirty="0"/>
              <a:t> » to « </a:t>
            </a:r>
            <a:r>
              <a:rPr lang="fr-BE" dirty="0" err="1"/>
              <a:t>Packed</a:t>
            </a:r>
            <a:r>
              <a:rPr lang="fr-BE" dirty="0"/>
              <a:t> »</a:t>
            </a:r>
            <a:endParaRPr lang="en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54FFC7C-3CDE-4BD9-A054-C7AD1FC092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26D50A9-FCC9-49B3-B625-1E2097EDC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106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23182839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0E83B-E575-4DE0-9F46-8A3E5DB5B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Customer </a:t>
            </a:r>
            <a:r>
              <a:rPr lang="fr-BE" dirty="0" err="1"/>
              <a:t>Shipment</a:t>
            </a:r>
            <a:br>
              <a:rPr lang="fr-BE" dirty="0"/>
            </a:br>
            <a:r>
              <a:rPr lang="fr-BE" dirty="0" err="1"/>
              <a:t>From</a:t>
            </a:r>
            <a:r>
              <a:rPr lang="fr-BE" dirty="0"/>
              <a:t> « </a:t>
            </a:r>
            <a:r>
              <a:rPr lang="fr-BE" dirty="0" err="1"/>
              <a:t>Picked</a:t>
            </a:r>
            <a:r>
              <a:rPr lang="fr-BE" dirty="0"/>
              <a:t> » to « </a:t>
            </a:r>
            <a:r>
              <a:rPr lang="fr-BE" dirty="0" err="1"/>
              <a:t>Packed</a:t>
            </a:r>
            <a:r>
              <a:rPr lang="fr-BE" dirty="0"/>
              <a:t> »</a:t>
            </a:r>
            <a:br>
              <a:rPr lang="fr-BE" dirty="0"/>
            </a:br>
            <a:r>
              <a:rPr lang="fr-BE" dirty="0"/>
              <a:t>Action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25C4C8-FE32-4BE2-8CB5-1ACC063EC6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783C4-A571-4DFA-957A-A65BFBF29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107</a:t>
            </a:fld>
            <a:endParaRPr lang="en-B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39B4FD-EE03-4EA8-A080-85667D4F029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798948350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Customer </a:t>
            </a:r>
            <a:r>
              <a:rPr lang="fr-BE" dirty="0" err="1"/>
              <a:t>Shipments</a:t>
            </a:r>
            <a:r>
              <a:rPr lang="fr-BE" dirty="0"/>
              <a:t> - Inventory Moves</a:t>
            </a:r>
            <a:endParaRPr lang="en-BE" i="1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108</a:t>
            </a:fld>
            <a:endParaRPr lang="en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1CC6929-9E95-4C6C-A399-905467B359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4100" y="0"/>
            <a:ext cx="2247900" cy="31432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593FF23-EC1E-496B-91EC-A6664E2FCD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4718" y="3429000"/>
            <a:ext cx="2247900" cy="22083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94A5F1D-7CBF-443B-AB84-3489220543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873091"/>
            <a:ext cx="8667386" cy="5877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59643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Customer </a:t>
            </a:r>
            <a:r>
              <a:rPr lang="fr-BE" dirty="0" err="1"/>
              <a:t>Shipments</a:t>
            </a:r>
            <a:r>
              <a:rPr lang="fr-BE" dirty="0"/>
              <a:t> - </a:t>
            </a:r>
            <a:r>
              <a:rPr lang="fr-BE" dirty="0" err="1"/>
              <a:t>Outgoing</a:t>
            </a:r>
            <a:r>
              <a:rPr lang="fr-BE" dirty="0"/>
              <a:t> Moves</a:t>
            </a:r>
            <a:endParaRPr lang="en-BE" i="1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109</a:t>
            </a:fld>
            <a:endParaRPr lang="en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E1A5ADB-B149-4813-AF55-8B81DD6C6D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4100" y="0"/>
            <a:ext cx="2247900" cy="31432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FC653C0-8932-432D-900E-7792F2BAFB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27314"/>
            <a:ext cx="6487448" cy="6030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817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ABBF0-44BB-4BD7-BF73-1C1B53AB8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Inventory &amp; Stock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61569B-4D1E-4EC2-AC4D-DB1D229470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DFC330-DB76-4A63-A3EB-12027A5E6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109564152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0E83B-E575-4DE0-9F46-8A3E5DB5B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Customer </a:t>
            </a:r>
            <a:r>
              <a:rPr lang="fr-BE" dirty="0" err="1"/>
              <a:t>Shipment</a:t>
            </a:r>
            <a:br>
              <a:rPr lang="fr-BE" dirty="0"/>
            </a:br>
            <a:r>
              <a:rPr lang="fr-BE" dirty="0" err="1"/>
              <a:t>From</a:t>
            </a:r>
            <a:r>
              <a:rPr lang="fr-BE" dirty="0"/>
              <a:t> « </a:t>
            </a:r>
            <a:r>
              <a:rPr lang="fr-BE" dirty="0" err="1"/>
              <a:t>Picked</a:t>
            </a:r>
            <a:r>
              <a:rPr lang="fr-BE" dirty="0"/>
              <a:t> » to « </a:t>
            </a:r>
            <a:r>
              <a:rPr lang="fr-BE" dirty="0" err="1"/>
              <a:t>Packed</a:t>
            </a:r>
            <a:r>
              <a:rPr lang="fr-BE" dirty="0"/>
              <a:t> »</a:t>
            </a:r>
            <a:br>
              <a:rPr lang="fr-BE" dirty="0"/>
            </a:br>
            <a:r>
              <a:rPr lang="fr-BE" dirty="0"/>
              <a:t>Impact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25C4C8-FE32-4BE2-8CB5-1ACC063EC6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783C4-A571-4DFA-957A-A65BFBF29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110</a:t>
            </a:fld>
            <a:endParaRPr lang="en-B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39B4FD-EE03-4EA8-A080-85667D4F029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66127082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C9E7C025-68F1-400B-B5CB-40E253A80B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9031705"/>
              </p:ext>
            </p:extLst>
          </p:nvPr>
        </p:nvGraphicFramePr>
        <p:xfrm>
          <a:off x="843422" y="1038629"/>
          <a:ext cx="10901680" cy="43891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259996">
                  <a:extLst>
                    <a:ext uri="{9D8B030D-6E8A-4147-A177-3AD203B41FA5}">
                      <a16:colId xmlns:a16="http://schemas.microsoft.com/office/drawing/2014/main" val="1917891292"/>
                    </a:ext>
                  </a:extLst>
                </a:gridCol>
                <a:gridCol w="397164">
                  <a:extLst>
                    <a:ext uri="{9D8B030D-6E8A-4147-A177-3AD203B41FA5}">
                      <a16:colId xmlns:a16="http://schemas.microsoft.com/office/drawing/2014/main" val="633475278"/>
                    </a:ext>
                  </a:extLst>
                </a:gridCol>
                <a:gridCol w="3895005">
                  <a:extLst>
                    <a:ext uri="{9D8B030D-6E8A-4147-A177-3AD203B41FA5}">
                      <a16:colId xmlns:a16="http://schemas.microsoft.com/office/drawing/2014/main" val="2874765983"/>
                    </a:ext>
                  </a:extLst>
                </a:gridCol>
                <a:gridCol w="4349515">
                  <a:extLst>
                    <a:ext uri="{9D8B030D-6E8A-4147-A177-3AD203B41FA5}">
                      <a16:colId xmlns:a16="http://schemas.microsoft.com/office/drawing/2014/main" val="2991415599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/>
                        <a:t>State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1" dirty="0"/>
                        <a:t>Created - Updated - Deleted -Linked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631689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fr-BE" sz="1200" b="1" dirty="0"/>
                        <a:t>Customer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149680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Parties associated to Sales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Linked</a:t>
                      </a:r>
                      <a:r>
                        <a:rPr lang="fr-BE" sz="1200" dirty="0"/>
                        <a:t> to Sale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543936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Sale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6059405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Sales (Customer)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2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 err="1"/>
                        <a:t>Processing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Updated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659693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Shipment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60544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Customer Shipments (Customer)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3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 err="1"/>
                        <a:t>Packed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Updated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315323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Stock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882056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Stock Locations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4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dirty="0"/>
                        <a:t>Updated [Storage Zone += Move ; Output Zone -= Move]</a:t>
                      </a:r>
                      <a:endParaRPr lang="en-BE" sz="1200" b="0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980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Stock Moves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5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 err="1"/>
                        <a:t>Done</a:t>
                      </a:r>
                      <a:r>
                        <a:rPr lang="en-US" sz="1200" dirty="0"/>
                        <a:t> [Storage to Output] ; </a:t>
                      </a:r>
                      <a:r>
                        <a:rPr lang="fr-BE" sz="1200" dirty="0" err="1"/>
                        <a:t>Assigned</a:t>
                      </a:r>
                      <a:r>
                        <a:rPr lang="en-US" sz="1200" dirty="0"/>
                        <a:t> [Output to Customer]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Updated [Storage to Output] ; Created [Output to Customer]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40208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Invoice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654954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Invoices (Customer)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6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/>
                        <a:t>Draft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Created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094294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fr-BE" sz="1200" b="0" dirty="0" err="1"/>
                        <a:t>Invoice</a:t>
                      </a:r>
                      <a:r>
                        <a:rPr lang="fr-BE" sz="1200" b="0" dirty="0"/>
                        <a:t> Lines</a:t>
                      </a:r>
                      <a:endParaRPr lang="en-BE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7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232832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Payment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170514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Lines to Pay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8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00212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Payments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9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7705140"/>
                  </a:ext>
                </a:extLst>
              </a:tr>
            </a:tbl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DCA0B4-61CD-4601-A4A8-F72E4F5CD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111</a:t>
            </a:fld>
            <a:endParaRPr lang="en-B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33709F-AED1-49B6-9FA2-1D0E1D9FD303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011DCAB-6195-4663-AC52-EFDDCE008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62189"/>
          </a:xfrm>
        </p:spPr>
        <p:txBody>
          <a:bodyPr/>
          <a:lstStyle/>
          <a:p>
            <a:r>
              <a:rPr lang="fr-BE" dirty="0"/>
              <a:t>Customer </a:t>
            </a:r>
            <a:r>
              <a:rPr lang="fr-BE" dirty="0" err="1"/>
              <a:t>Shipment</a:t>
            </a:r>
            <a:r>
              <a:rPr lang="fr-BE" dirty="0"/>
              <a:t> - </a:t>
            </a:r>
            <a:r>
              <a:rPr lang="fr-BE" dirty="0" err="1"/>
              <a:t>From</a:t>
            </a:r>
            <a:r>
              <a:rPr lang="fr-BE" dirty="0"/>
              <a:t> « </a:t>
            </a:r>
            <a:r>
              <a:rPr lang="fr-BE" dirty="0" err="1"/>
              <a:t>Picked</a:t>
            </a:r>
            <a:r>
              <a:rPr lang="fr-BE" dirty="0"/>
              <a:t> » To « </a:t>
            </a:r>
            <a:r>
              <a:rPr lang="fr-BE" dirty="0" err="1"/>
              <a:t>Packed</a:t>
            </a:r>
            <a:r>
              <a:rPr lang="fr-BE" dirty="0"/>
              <a:t> »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707786567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DCA0B4-61CD-4601-A4A8-F72E4F5CD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112</a:t>
            </a:fld>
            <a:endParaRPr lang="en-B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33709F-AED1-49B6-9FA2-1D0E1D9FD303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CB1C1F5-B352-47AC-B7EA-7E9C6EFF9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62189"/>
          </a:xfrm>
        </p:spPr>
        <p:txBody>
          <a:bodyPr/>
          <a:lstStyle/>
          <a:p>
            <a:r>
              <a:rPr lang="fr-BE" dirty="0"/>
              <a:t>Customer </a:t>
            </a:r>
            <a:r>
              <a:rPr lang="fr-BE" dirty="0" err="1"/>
              <a:t>Shipment</a:t>
            </a:r>
            <a:r>
              <a:rPr lang="fr-BE" dirty="0"/>
              <a:t> - </a:t>
            </a:r>
            <a:r>
              <a:rPr lang="fr-BE" dirty="0" err="1"/>
              <a:t>From</a:t>
            </a:r>
            <a:r>
              <a:rPr lang="fr-BE" dirty="0"/>
              <a:t> « </a:t>
            </a:r>
            <a:r>
              <a:rPr lang="fr-BE" dirty="0" err="1"/>
              <a:t>Picked</a:t>
            </a:r>
            <a:r>
              <a:rPr lang="fr-BE" dirty="0"/>
              <a:t> » To « </a:t>
            </a:r>
            <a:r>
              <a:rPr lang="fr-BE" dirty="0" err="1"/>
              <a:t>Packed</a:t>
            </a:r>
            <a:r>
              <a:rPr lang="fr-BE" dirty="0"/>
              <a:t> »</a:t>
            </a:r>
            <a:endParaRPr lang="en-BE" dirty="0"/>
          </a:p>
        </p:txBody>
      </p:sp>
      <p:graphicFrame>
        <p:nvGraphicFramePr>
          <p:cNvPr id="9" name="Table 5">
            <a:extLst>
              <a:ext uri="{FF2B5EF4-FFF2-40B4-BE49-F238E27FC236}">
                <a16:creationId xmlns:a16="http://schemas.microsoft.com/office/drawing/2014/main" id="{06C735B6-D9C7-48ED-A6D8-A435C34E18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9096233"/>
              </p:ext>
            </p:extLst>
          </p:nvPr>
        </p:nvGraphicFramePr>
        <p:xfrm>
          <a:off x="850349" y="1038629"/>
          <a:ext cx="10901680" cy="24688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253069">
                  <a:extLst>
                    <a:ext uri="{9D8B030D-6E8A-4147-A177-3AD203B41FA5}">
                      <a16:colId xmlns:a16="http://schemas.microsoft.com/office/drawing/2014/main" val="1917891292"/>
                    </a:ext>
                  </a:extLst>
                </a:gridCol>
                <a:gridCol w="397164">
                  <a:extLst>
                    <a:ext uri="{9D8B030D-6E8A-4147-A177-3AD203B41FA5}">
                      <a16:colId xmlns:a16="http://schemas.microsoft.com/office/drawing/2014/main" val="633475278"/>
                    </a:ext>
                  </a:extLst>
                </a:gridCol>
                <a:gridCol w="3905053">
                  <a:extLst>
                    <a:ext uri="{9D8B030D-6E8A-4147-A177-3AD203B41FA5}">
                      <a16:colId xmlns:a16="http://schemas.microsoft.com/office/drawing/2014/main" val="2874765983"/>
                    </a:ext>
                  </a:extLst>
                </a:gridCol>
                <a:gridCol w="4346394">
                  <a:extLst>
                    <a:ext uri="{9D8B030D-6E8A-4147-A177-3AD203B41FA5}">
                      <a16:colId xmlns:a16="http://schemas.microsoft.com/office/drawing/2014/main" val="2991415599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/>
                        <a:t>State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1" dirty="0"/>
                        <a:t>Created - Updated - Deleted -Linked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631689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Accounting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13800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Journals - Periods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10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072422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Account Moves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11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158633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Open Journal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12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36746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General Ledger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13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461915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Balance Sheet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14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07574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Income Statement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15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518041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General Journal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16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14579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62312572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3 - Customer </a:t>
            </a:r>
            <a:r>
              <a:rPr lang="fr-BE" dirty="0" err="1"/>
              <a:t>Shipments</a:t>
            </a:r>
            <a:r>
              <a:rPr lang="fr-BE" dirty="0"/>
              <a:t> | Customer </a:t>
            </a:r>
            <a:r>
              <a:rPr lang="fr-BE" dirty="0" err="1"/>
              <a:t>Shipments</a:t>
            </a:r>
            <a:r>
              <a:rPr lang="fr-BE" dirty="0"/>
              <a:t> (CUS01)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113</a:t>
            </a:fld>
            <a:endParaRPr lang="en-B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96ED085-C66A-4407-A83B-CFB6DDC6594C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A0D3631-3C8A-44A7-9B69-3DE4AF26AD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4100" y="0"/>
            <a:ext cx="2247900" cy="31432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20F0B57-2698-4784-9AEE-5C6A3796C7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916998"/>
            <a:ext cx="6015182" cy="178071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4C7BB35-5EAC-4BB3-A812-6A228DFB5C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289" y="2787400"/>
            <a:ext cx="5632356" cy="40706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7D952C2-41D8-4068-A9F5-F69C5C8DC4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6645" y="3232934"/>
            <a:ext cx="3639650" cy="3560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746810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4 - Stock Locations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114</a:t>
            </a:fld>
            <a:endParaRPr lang="en-BE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5DBF66B-9379-4381-ABA8-21A6680AE6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3556" y="6257"/>
            <a:ext cx="1498444" cy="272770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D3F10B8-52ED-4DFC-9223-DF99F43CC56C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AAAC3F-8161-4C3B-B2F4-D3C74ECD82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916703"/>
            <a:ext cx="748665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276832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4 - Stock Locations - Storage Zone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115</a:t>
            </a:fld>
            <a:endParaRPr lang="en-BE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5DBF66B-9379-4381-ABA8-21A6680AE6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3556" y="6257"/>
            <a:ext cx="1498444" cy="272770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D3F10B8-52ED-4DFC-9223-DF99F43CC56C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055DA9-9039-44F3-A30F-F266AD2C59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038225"/>
            <a:ext cx="8467725" cy="2390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242796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4 - Stock Locations - Output Zone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116</a:t>
            </a:fld>
            <a:endParaRPr lang="en-BE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5DBF66B-9379-4381-ABA8-21A6680AE6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3556" y="6257"/>
            <a:ext cx="1498444" cy="272770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D3F10B8-52ED-4DFC-9223-DF99F43CC56C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89042E-6E51-4665-B965-EA40675C6E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27314"/>
            <a:ext cx="8448675" cy="241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4702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4 - Stock Locations - Customer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117</a:t>
            </a:fld>
            <a:endParaRPr lang="en-BE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5DBF66B-9379-4381-ABA8-21A6680AE6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3556" y="6257"/>
            <a:ext cx="1498444" cy="272770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D3F10B8-52ED-4DFC-9223-DF99F43CC56C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9B80A1-6AA2-409F-9E08-BEC2F6ADF6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919947"/>
            <a:ext cx="8810625" cy="230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807572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5 - Stock Moves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118</a:t>
            </a:fld>
            <a:endParaRPr lang="en-BE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B7213E9-2C44-4A66-A136-0A87A02B2A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4276" y="1"/>
            <a:ext cx="1497724" cy="3429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13A4F20-465E-4078-9C6F-3FAC2DC193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27315"/>
            <a:ext cx="9783051" cy="3292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2866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F4918DF-218A-46F5-B6F1-2EE95379E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Customer </a:t>
            </a:r>
            <a:r>
              <a:rPr lang="fr-BE" dirty="0" err="1"/>
              <a:t>Shipment</a:t>
            </a:r>
            <a:br>
              <a:rPr lang="fr-BE" dirty="0"/>
            </a:br>
            <a:r>
              <a:rPr lang="fr-BE" dirty="0" err="1"/>
              <a:t>From</a:t>
            </a:r>
            <a:r>
              <a:rPr lang="fr-BE" dirty="0"/>
              <a:t> « </a:t>
            </a:r>
            <a:r>
              <a:rPr lang="fr-BE" dirty="0" err="1"/>
              <a:t>Packed</a:t>
            </a:r>
            <a:r>
              <a:rPr lang="fr-BE" dirty="0"/>
              <a:t> » to « </a:t>
            </a:r>
            <a:r>
              <a:rPr lang="fr-BE" dirty="0" err="1"/>
              <a:t>Done</a:t>
            </a:r>
            <a:r>
              <a:rPr lang="fr-BE" dirty="0"/>
              <a:t> »</a:t>
            </a:r>
            <a:endParaRPr lang="en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54FFC7C-3CDE-4BD9-A054-C7AD1FC092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26D50A9-FCC9-49B3-B625-1E2097EDC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119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0548184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D95C92D-E276-4B13-AAA9-241D050F3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Motivation</a:t>
            </a:r>
            <a:endParaRPr lang="en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86B657-4A00-4F5D-B297-2BBB8AF4C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12</a:t>
            </a:fld>
            <a:endParaRPr lang="en-BE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6BD6F7B-9CB6-4E5F-B52A-7B1A453B0EE4}"/>
              </a:ext>
            </a:extLst>
          </p:cNvPr>
          <p:cNvSpPr txBox="1"/>
          <p:nvPr/>
        </p:nvSpPr>
        <p:spPr>
          <a:xfrm>
            <a:off x="838200" y="960581"/>
            <a:ext cx="9421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BE" dirty="0" err="1"/>
              <a:t>Subject</a:t>
            </a:r>
            <a:r>
              <a:rPr lang="fr-BE" dirty="0"/>
              <a:t> Area « </a:t>
            </a:r>
            <a:r>
              <a:rPr lang="fr-BE" dirty="0" err="1"/>
              <a:t>Purchase</a:t>
            </a:r>
            <a:r>
              <a:rPr lang="fr-BE" dirty="0"/>
              <a:t> » : « Inventory &amp; Stock » </a:t>
            </a:r>
            <a:r>
              <a:rPr lang="fr-BE" dirty="0" err="1"/>
              <a:t>related</a:t>
            </a:r>
            <a:r>
              <a:rPr lang="fr-BE" dirty="0"/>
              <a:t> modules have been </a:t>
            </a:r>
            <a:r>
              <a:rPr lang="fr-BE" dirty="0" err="1"/>
              <a:t>activated</a:t>
            </a:r>
            <a:endParaRPr lang="fr-B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4FAA920-CE05-41BD-8EA3-339E395EFE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1250" y="0"/>
            <a:ext cx="2190750" cy="386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363488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0E83B-E575-4DE0-9F46-8A3E5DB5B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Customer </a:t>
            </a:r>
            <a:r>
              <a:rPr lang="fr-BE" dirty="0" err="1"/>
              <a:t>Shipment</a:t>
            </a:r>
            <a:br>
              <a:rPr lang="fr-BE" dirty="0"/>
            </a:br>
            <a:r>
              <a:rPr lang="fr-BE" dirty="0" err="1"/>
              <a:t>From</a:t>
            </a:r>
            <a:r>
              <a:rPr lang="fr-BE" dirty="0"/>
              <a:t> « </a:t>
            </a:r>
            <a:r>
              <a:rPr lang="fr-BE" dirty="0" err="1"/>
              <a:t>Packed</a:t>
            </a:r>
            <a:r>
              <a:rPr lang="fr-BE" dirty="0"/>
              <a:t> » to « </a:t>
            </a:r>
            <a:r>
              <a:rPr lang="fr-BE" dirty="0" err="1"/>
              <a:t>Done</a:t>
            </a:r>
            <a:r>
              <a:rPr lang="fr-BE" dirty="0"/>
              <a:t> »</a:t>
            </a:r>
            <a:br>
              <a:rPr lang="fr-BE" dirty="0"/>
            </a:br>
            <a:r>
              <a:rPr lang="fr-BE" dirty="0"/>
              <a:t>Action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25C4C8-FE32-4BE2-8CB5-1ACC063EC6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783C4-A571-4DFA-957A-A65BFBF29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120</a:t>
            </a:fld>
            <a:endParaRPr lang="en-B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39B4FD-EE03-4EA8-A080-85667D4F029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03331538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Customer </a:t>
            </a:r>
            <a:r>
              <a:rPr lang="fr-BE" dirty="0" err="1"/>
              <a:t>Shipments</a:t>
            </a:r>
            <a:r>
              <a:rPr lang="fr-BE" dirty="0"/>
              <a:t> - Inventory Moves</a:t>
            </a:r>
            <a:endParaRPr lang="en-BE" i="1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121</a:t>
            </a:fld>
            <a:endParaRPr lang="en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1CC6929-9E95-4C6C-A399-905467B359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4100" y="0"/>
            <a:ext cx="2247900" cy="31432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1700F08-826D-4065-A9AD-427A7C417D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431" y="827314"/>
            <a:ext cx="8448675" cy="588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8629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Customer </a:t>
            </a:r>
            <a:r>
              <a:rPr lang="fr-BE" dirty="0" err="1"/>
              <a:t>Shipments</a:t>
            </a:r>
            <a:r>
              <a:rPr lang="fr-BE" dirty="0"/>
              <a:t> - </a:t>
            </a:r>
            <a:r>
              <a:rPr lang="fr-BE" dirty="0" err="1"/>
              <a:t>Outgoing</a:t>
            </a:r>
            <a:r>
              <a:rPr lang="fr-BE" dirty="0"/>
              <a:t> Moves</a:t>
            </a:r>
            <a:endParaRPr lang="en-BE" i="1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122</a:t>
            </a:fld>
            <a:endParaRPr lang="en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E1A5ADB-B149-4813-AF55-8B81DD6C6D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4100" y="0"/>
            <a:ext cx="2247900" cy="31432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3898D9B-93AD-428B-9EB1-B870C14CA3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916532"/>
            <a:ext cx="7096754" cy="5941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852228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0E83B-E575-4DE0-9F46-8A3E5DB5B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Customer </a:t>
            </a:r>
            <a:r>
              <a:rPr lang="fr-BE" dirty="0" err="1"/>
              <a:t>Shipment</a:t>
            </a:r>
            <a:br>
              <a:rPr lang="fr-BE" dirty="0"/>
            </a:br>
            <a:r>
              <a:rPr lang="fr-BE" dirty="0" err="1"/>
              <a:t>From</a:t>
            </a:r>
            <a:r>
              <a:rPr lang="fr-BE" dirty="0"/>
              <a:t> « </a:t>
            </a:r>
            <a:r>
              <a:rPr lang="fr-BE" dirty="0" err="1"/>
              <a:t>Packed</a:t>
            </a:r>
            <a:r>
              <a:rPr lang="fr-BE" dirty="0"/>
              <a:t> » to « </a:t>
            </a:r>
            <a:r>
              <a:rPr lang="fr-BE" dirty="0" err="1"/>
              <a:t>Done</a:t>
            </a:r>
            <a:r>
              <a:rPr lang="fr-BE" dirty="0"/>
              <a:t> »</a:t>
            </a:r>
            <a:br>
              <a:rPr lang="fr-BE" dirty="0"/>
            </a:br>
            <a:r>
              <a:rPr lang="fr-BE" dirty="0"/>
              <a:t>Impact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25C4C8-FE32-4BE2-8CB5-1ACC063EC6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783C4-A571-4DFA-957A-A65BFBF29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123</a:t>
            </a:fld>
            <a:endParaRPr lang="en-B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39B4FD-EE03-4EA8-A080-85667D4F029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00805770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C9E7C025-68F1-400B-B5CB-40E253A80B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4076230"/>
              </p:ext>
            </p:extLst>
          </p:nvPr>
        </p:nvGraphicFramePr>
        <p:xfrm>
          <a:off x="843422" y="1038629"/>
          <a:ext cx="10901680" cy="43891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259996">
                  <a:extLst>
                    <a:ext uri="{9D8B030D-6E8A-4147-A177-3AD203B41FA5}">
                      <a16:colId xmlns:a16="http://schemas.microsoft.com/office/drawing/2014/main" val="1917891292"/>
                    </a:ext>
                  </a:extLst>
                </a:gridCol>
                <a:gridCol w="397164">
                  <a:extLst>
                    <a:ext uri="{9D8B030D-6E8A-4147-A177-3AD203B41FA5}">
                      <a16:colId xmlns:a16="http://schemas.microsoft.com/office/drawing/2014/main" val="633475278"/>
                    </a:ext>
                  </a:extLst>
                </a:gridCol>
                <a:gridCol w="3895005">
                  <a:extLst>
                    <a:ext uri="{9D8B030D-6E8A-4147-A177-3AD203B41FA5}">
                      <a16:colId xmlns:a16="http://schemas.microsoft.com/office/drawing/2014/main" val="2874765983"/>
                    </a:ext>
                  </a:extLst>
                </a:gridCol>
                <a:gridCol w="4349515">
                  <a:extLst>
                    <a:ext uri="{9D8B030D-6E8A-4147-A177-3AD203B41FA5}">
                      <a16:colId xmlns:a16="http://schemas.microsoft.com/office/drawing/2014/main" val="2991415599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/>
                        <a:t>State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1" dirty="0"/>
                        <a:t>Created - Updated - Deleted -Linked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631689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fr-BE" sz="1200" b="1" dirty="0"/>
                        <a:t>Customer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149680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Parties associated to Sales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Linked</a:t>
                      </a:r>
                      <a:r>
                        <a:rPr lang="fr-BE" sz="1200" dirty="0"/>
                        <a:t> to Sale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543936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Sale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6059405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Sales (Customer)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2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 err="1"/>
                        <a:t>Processing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Updated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659693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Shipment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60544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Customer Shipments (Customer)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3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 err="1"/>
                        <a:t>Done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Updated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315323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Stock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882056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Stock Locations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4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dirty="0"/>
                        <a:t>Updated [Storage Zone += Move ; Output Zone -= Move]</a:t>
                      </a:r>
                      <a:endParaRPr lang="en-BE" sz="1200" b="0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980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Stock Moves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5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 err="1"/>
                        <a:t>Done</a:t>
                      </a:r>
                      <a:r>
                        <a:rPr lang="en-US" sz="1200" dirty="0"/>
                        <a:t> [Storage to Output] ; </a:t>
                      </a:r>
                      <a:r>
                        <a:rPr lang="fr-BE" sz="1200" dirty="0" err="1"/>
                        <a:t>Done</a:t>
                      </a:r>
                      <a:r>
                        <a:rPr lang="en-US" sz="1200" dirty="0"/>
                        <a:t> [Output to Customer]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Updated [Storage to Output] ; Created [Output to Customer]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40208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Invoice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654954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Invoices (Customer)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6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/>
                        <a:t>Draft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Created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094294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fr-BE" sz="1200" b="0" dirty="0" err="1"/>
                        <a:t>Invoice</a:t>
                      </a:r>
                      <a:r>
                        <a:rPr lang="fr-BE" sz="1200" b="0" dirty="0"/>
                        <a:t> Lines</a:t>
                      </a:r>
                      <a:endParaRPr lang="en-BE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7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232832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Payment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170514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Lines to Pay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8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00212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Payments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9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7705140"/>
                  </a:ext>
                </a:extLst>
              </a:tr>
            </a:tbl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DCA0B4-61CD-4601-A4A8-F72E4F5CD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124</a:t>
            </a:fld>
            <a:endParaRPr lang="en-B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33709F-AED1-49B6-9FA2-1D0E1D9FD303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011DCAB-6195-4663-AC52-EFDDCE008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62189"/>
          </a:xfrm>
        </p:spPr>
        <p:txBody>
          <a:bodyPr/>
          <a:lstStyle/>
          <a:p>
            <a:r>
              <a:rPr lang="fr-BE" dirty="0"/>
              <a:t>Customer </a:t>
            </a:r>
            <a:r>
              <a:rPr lang="fr-BE" dirty="0" err="1"/>
              <a:t>Shipment</a:t>
            </a:r>
            <a:r>
              <a:rPr lang="fr-BE" dirty="0"/>
              <a:t> - </a:t>
            </a:r>
            <a:r>
              <a:rPr lang="fr-BE" dirty="0" err="1"/>
              <a:t>From</a:t>
            </a:r>
            <a:r>
              <a:rPr lang="fr-BE" dirty="0"/>
              <a:t> « </a:t>
            </a:r>
            <a:r>
              <a:rPr lang="fr-BE" dirty="0" err="1"/>
              <a:t>Packed</a:t>
            </a:r>
            <a:r>
              <a:rPr lang="fr-BE" dirty="0"/>
              <a:t> » To « </a:t>
            </a:r>
            <a:r>
              <a:rPr lang="fr-BE" dirty="0" err="1"/>
              <a:t>Done</a:t>
            </a:r>
            <a:r>
              <a:rPr lang="fr-BE" dirty="0"/>
              <a:t> »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681264653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DCA0B4-61CD-4601-A4A8-F72E4F5CD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125</a:t>
            </a:fld>
            <a:endParaRPr lang="en-B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33709F-AED1-49B6-9FA2-1D0E1D9FD303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CB1C1F5-B352-47AC-B7EA-7E9C6EFF9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62189"/>
          </a:xfrm>
        </p:spPr>
        <p:txBody>
          <a:bodyPr/>
          <a:lstStyle/>
          <a:p>
            <a:r>
              <a:rPr lang="fr-BE" dirty="0"/>
              <a:t>Customer </a:t>
            </a:r>
            <a:r>
              <a:rPr lang="fr-BE" dirty="0" err="1"/>
              <a:t>Shipment</a:t>
            </a:r>
            <a:r>
              <a:rPr lang="fr-BE" dirty="0"/>
              <a:t> - </a:t>
            </a:r>
            <a:r>
              <a:rPr lang="fr-BE" dirty="0" err="1"/>
              <a:t>From</a:t>
            </a:r>
            <a:r>
              <a:rPr lang="fr-BE" dirty="0"/>
              <a:t> « </a:t>
            </a:r>
            <a:r>
              <a:rPr lang="fr-BE" dirty="0" err="1"/>
              <a:t>Packed</a:t>
            </a:r>
            <a:r>
              <a:rPr lang="fr-BE" dirty="0"/>
              <a:t> » To « </a:t>
            </a:r>
            <a:r>
              <a:rPr lang="fr-BE" dirty="0" err="1"/>
              <a:t>Done</a:t>
            </a:r>
            <a:r>
              <a:rPr lang="fr-BE" dirty="0"/>
              <a:t> »</a:t>
            </a:r>
            <a:endParaRPr lang="en-BE" dirty="0"/>
          </a:p>
        </p:txBody>
      </p:sp>
      <p:graphicFrame>
        <p:nvGraphicFramePr>
          <p:cNvPr id="9" name="Table 5">
            <a:extLst>
              <a:ext uri="{FF2B5EF4-FFF2-40B4-BE49-F238E27FC236}">
                <a16:creationId xmlns:a16="http://schemas.microsoft.com/office/drawing/2014/main" id="{06C735B6-D9C7-48ED-A6D8-A435C34E18C2}"/>
              </a:ext>
            </a:extLst>
          </p:cNvPr>
          <p:cNvGraphicFramePr>
            <a:graphicFrameLocks noGrp="1"/>
          </p:cNvGraphicFramePr>
          <p:nvPr/>
        </p:nvGraphicFramePr>
        <p:xfrm>
          <a:off x="850349" y="1038629"/>
          <a:ext cx="10901680" cy="24688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253069">
                  <a:extLst>
                    <a:ext uri="{9D8B030D-6E8A-4147-A177-3AD203B41FA5}">
                      <a16:colId xmlns:a16="http://schemas.microsoft.com/office/drawing/2014/main" val="1917891292"/>
                    </a:ext>
                  </a:extLst>
                </a:gridCol>
                <a:gridCol w="397164">
                  <a:extLst>
                    <a:ext uri="{9D8B030D-6E8A-4147-A177-3AD203B41FA5}">
                      <a16:colId xmlns:a16="http://schemas.microsoft.com/office/drawing/2014/main" val="633475278"/>
                    </a:ext>
                  </a:extLst>
                </a:gridCol>
                <a:gridCol w="3905053">
                  <a:extLst>
                    <a:ext uri="{9D8B030D-6E8A-4147-A177-3AD203B41FA5}">
                      <a16:colId xmlns:a16="http://schemas.microsoft.com/office/drawing/2014/main" val="2874765983"/>
                    </a:ext>
                  </a:extLst>
                </a:gridCol>
                <a:gridCol w="4346394">
                  <a:extLst>
                    <a:ext uri="{9D8B030D-6E8A-4147-A177-3AD203B41FA5}">
                      <a16:colId xmlns:a16="http://schemas.microsoft.com/office/drawing/2014/main" val="2991415599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/>
                        <a:t>State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1" dirty="0"/>
                        <a:t>Created - Updated - Deleted -Linked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631689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Accounting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13800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Journals - Periods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10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072422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Account Moves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11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158633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Open Journal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12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36746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General Ledger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13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461915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Balance Sheet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14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07574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Income Statement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15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518041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General Journal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16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14579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55510082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1 - Parties </a:t>
            </a:r>
            <a:r>
              <a:rPr lang="fr-BE" dirty="0" err="1"/>
              <a:t>associated</a:t>
            </a:r>
            <a:r>
              <a:rPr lang="fr-BE" dirty="0"/>
              <a:t> to Sales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126</a:t>
            </a:fld>
            <a:endParaRPr lang="en-B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9391F69-7ED9-4946-8D4C-B46A15F3E84A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2F85DE0-B60A-4475-B731-426C27AE62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9775" y="0"/>
            <a:ext cx="2562225" cy="13430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3961E7E-61D9-42EC-8CFE-611B575186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344" y="912328"/>
            <a:ext cx="6602943" cy="5945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313843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2 - Sales | Sales (CUS01)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127</a:t>
            </a:fld>
            <a:endParaRPr lang="en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FCED865-7B3D-4380-9CEC-4953473B0F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4125" y="-11087"/>
            <a:ext cx="2047875" cy="34956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3703CB3-968D-49C6-8974-5151DE62B9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27315"/>
            <a:ext cx="5470236" cy="13523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8C82C32-4C81-4E14-843F-FA1E86AE25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1" y="2126774"/>
            <a:ext cx="5470236" cy="4753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504967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3 - Customer </a:t>
            </a:r>
            <a:r>
              <a:rPr lang="fr-BE" dirty="0" err="1"/>
              <a:t>Shipments</a:t>
            </a:r>
            <a:r>
              <a:rPr lang="fr-BE" dirty="0"/>
              <a:t> | Customer </a:t>
            </a:r>
            <a:r>
              <a:rPr lang="fr-BE" dirty="0" err="1"/>
              <a:t>Shipments</a:t>
            </a:r>
            <a:r>
              <a:rPr lang="fr-BE" dirty="0"/>
              <a:t> (CUS01)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128</a:t>
            </a:fld>
            <a:endParaRPr lang="en-B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96ED085-C66A-4407-A83B-CFB6DDC6594C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A0D3631-3C8A-44A7-9B69-3DE4AF26AD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4100" y="0"/>
            <a:ext cx="2247900" cy="31432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D9A3B81-16EB-412A-A04D-A57B06A539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44300"/>
            <a:ext cx="8074891" cy="185087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D270F54-4BD1-44BF-B0D1-C2846718A7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3440" y="2664534"/>
            <a:ext cx="5647827" cy="371779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0A49E39-7243-4127-B7A3-88AB143C42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5321" y="3355039"/>
            <a:ext cx="5521077" cy="3027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29519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4 - Stock Locations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129</a:t>
            </a:fld>
            <a:endParaRPr lang="en-BE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5DBF66B-9379-4381-ABA8-21A6680AE6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3556" y="6257"/>
            <a:ext cx="1498444" cy="272770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D3F10B8-52ED-4DFC-9223-DF99F43CC56C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AAAC3F-8161-4C3B-B2F4-D3C74ECD82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916703"/>
            <a:ext cx="748665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355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ABBF0-44BB-4BD7-BF73-1C1B53AB8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Sale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61569B-4D1E-4EC2-AC4D-DB1D229470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DFC330-DB76-4A63-A3EB-12027A5E6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370567365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4 - Stock Locations - Storage Zone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130</a:t>
            </a:fld>
            <a:endParaRPr lang="en-BE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5DBF66B-9379-4381-ABA8-21A6680AE6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3556" y="6257"/>
            <a:ext cx="1498444" cy="272770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D3F10B8-52ED-4DFC-9223-DF99F43CC56C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055DA9-9039-44F3-A30F-F266AD2C59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038225"/>
            <a:ext cx="8467725" cy="2390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082094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4 - Stock Locations - Output Zone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131</a:t>
            </a:fld>
            <a:endParaRPr lang="en-BE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5DBF66B-9379-4381-ABA8-21A6680AE6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3556" y="6257"/>
            <a:ext cx="1498444" cy="272770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D3F10B8-52ED-4DFC-9223-DF99F43CC56C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851A67-8DEA-4743-AAAB-71990D76FB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27314"/>
            <a:ext cx="8382000" cy="226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604441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4 - Stock Locations - Customer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132</a:t>
            </a:fld>
            <a:endParaRPr lang="en-BE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5DBF66B-9379-4381-ABA8-21A6680AE6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3556" y="6257"/>
            <a:ext cx="1498444" cy="272770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D3F10B8-52ED-4DFC-9223-DF99F43CC56C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88BBC8-1EF5-4C63-BAD6-E514B5A7E2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27314"/>
            <a:ext cx="8353425" cy="237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823145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5 - Stock Moves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133</a:t>
            </a:fld>
            <a:endParaRPr lang="en-BE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B7213E9-2C44-4A66-A136-0A87A02B2A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4276" y="1"/>
            <a:ext cx="1497724" cy="3429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13A4F20-465E-4078-9C6F-3FAC2DC193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27315"/>
            <a:ext cx="9783051" cy="3292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903351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0414C80-3FEB-49F7-A8EC-9C2C596E3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Customer </a:t>
            </a:r>
            <a:r>
              <a:rPr lang="fr-BE" dirty="0" err="1"/>
              <a:t>Invoice</a:t>
            </a:r>
            <a:r>
              <a:rPr lang="fr-BE" dirty="0"/>
              <a:t> - State Changes - </a:t>
            </a:r>
            <a:r>
              <a:rPr lang="fr-BE" dirty="0" err="1"/>
              <a:t>Actual</a:t>
            </a:r>
            <a:r>
              <a:rPr lang="fr-BE" dirty="0"/>
              <a:t> States</a:t>
            </a:r>
            <a:endParaRPr lang="en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06592A5-26EA-440E-9779-67D7074C07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73F6F7-BA38-426C-B4FB-AC22D644C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134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54788772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F4918DF-218A-46F5-B6F1-2EE95379E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Customer </a:t>
            </a:r>
            <a:r>
              <a:rPr lang="fr-BE" dirty="0" err="1"/>
              <a:t>Invoice</a:t>
            </a:r>
            <a:br>
              <a:rPr lang="fr-BE" dirty="0"/>
            </a:br>
            <a:r>
              <a:rPr lang="fr-BE" dirty="0"/>
              <a:t>« </a:t>
            </a:r>
            <a:r>
              <a:rPr lang="fr-BE" dirty="0" err="1"/>
              <a:t>Nill</a:t>
            </a:r>
            <a:r>
              <a:rPr lang="fr-BE" dirty="0"/>
              <a:t> » To « Draft »</a:t>
            </a:r>
            <a:endParaRPr lang="en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54FFC7C-3CDE-4BD9-A054-C7AD1FC092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26D50A9-FCC9-49B3-B625-1E2097EDC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135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835503086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Creation</a:t>
            </a:r>
            <a:endParaRPr lang="en-BE" i="1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136</a:t>
            </a:fld>
            <a:endParaRPr lang="en-B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9E8B40-01F3-400A-825F-91239A075FEA}"/>
              </a:ext>
            </a:extLst>
          </p:cNvPr>
          <p:cNvSpPr txBox="1"/>
          <p:nvPr/>
        </p:nvSpPr>
        <p:spPr>
          <a:xfrm>
            <a:off x="838200" y="1092900"/>
            <a:ext cx="9105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BE" dirty="0"/>
              <a:t>The « Customer </a:t>
            </a:r>
            <a:r>
              <a:rPr lang="fr-BE" dirty="0" err="1"/>
              <a:t>Invoice</a:t>
            </a:r>
            <a:r>
              <a:rPr lang="fr-BE" dirty="0"/>
              <a:t> » </a:t>
            </a:r>
            <a:r>
              <a:rPr lang="fr-BE" dirty="0" err="1"/>
              <a:t>is</a:t>
            </a:r>
            <a:r>
              <a:rPr lang="fr-BE" dirty="0"/>
              <a:t> </a:t>
            </a:r>
            <a:r>
              <a:rPr lang="fr-BE" dirty="0" err="1"/>
              <a:t>initially</a:t>
            </a:r>
            <a:r>
              <a:rPr lang="fr-BE" dirty="0"/>
              <a:t> </a:t>
            </a:r>
            <a:r>
              <a:rPr lang="fr-BE" dirty="0" err="1"/>
              <a:t>created</a:t>
            </a:r>
            <a:r>
              <a:rPr lang="fr-BE" dirty="0"/>
              <a:t> in state « Draft »</a:t>
            </a:r>
          </a:p>
          <a:p>
            <a:pPr marL="285750" indent="-285750">
              <a:buFontTx/>
              <a:buChar char="-"/>
            </a:pPr>
            <a:r>
              <a:rPr lang="fr-BE" dirty="0"/>
              <a:t>The system </a:t>
            </a:r>
            <a:r>
              <a:rPr lang="fr-BE" dirty="0" err="1"/>
              <a:t>creates</a:t>
            </a:r>
            <a:r>
              <a:rPr lang="fr-BE" dirty="0"/>
              <a:t> </a:t>
            </a:r>
            <a:r>
              <a:rPr lang="fr-BE" dirty="0" err="1"/>
              <a:t>such</a:t>
            </a:r>
            <a:r>
              <a:rPr lang="fr-BE" dirty="0"/>
              <a:t> </a:t>
            </a:r>
            <a:r>
              <a:rPr lang="fr-BE" dirty="0" err="1"/>
              <a:t>invoice</a:t>
            </a:r>
            <a:r>
              <a:rPr lang="fr-BE" dirty="0"/>
              <a:t> </a:t>
            </a:r>
            <a:r>
              <a:rPr lang="fr-BE" dirty="0" err="1"/>
              <a:t>when</a:t>
            </a:r>
            <a:r>
              <a:rPr lang="fr-BE" dirty="0"/>
              <a:t> the « Sale » </a:t>
            </a:r>
            <a:r>
              <a:rPr lang="fr-BE" dirty="0" err="1"/>
              <a:t>evolves</a:t>
            </a:r>
            <a:r>
              <a:rPr lang="fr-BE" dirty="0"/>
              <a:t> </a:t>
            </a:r>
            <a:r>
              <a:rPr lang="fr-BE" dirty="0" err="1"/>
              <a:t>into</a:t>
            </a:r>
            <a:r>
              <a:rPr lang="fr-BE" dirty="0"/>
              <a:t> state « </a:t>
            </a:r>
            <a:r>
              <a:rPr lang="fr-BE" dirty="0" err="1"/>
              <a:t>Processing</a:t>
            </a:r>
            <a:r>
              <a:rPr lang="fr-BE" dirty="0"/>
              <a:t> »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86D1A58-07D8-4621-8EAF-368930792B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0800" y="0"/>
            <a:ext cx="1981200" cy="180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596180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Invoice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137</a:t>
            </a:fld>
            <a:endParaRPr lang="en-BE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47722B5-3511-47DA-BC8D-2F165CA169B3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724F54-0CA7-4886-95C9-D78195FC89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23926"/>
            <a:ext cx="6171791" cy="12178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9B7268C-4EFB-44E9-8241-CD7847C9EF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153395"/>
            <a:ext cx="6171791" cy="463628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76386C5-8445-4ACE-A21B-48A4B60DB5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10800" y="0"/>
            <a:ext cx="1981200" cy="180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979141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F4918DF-218A-46F5-B6F1-2EE95379E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Customer </a:t>
            </a:r>
            <a:r>
              <a:rPr lang="fr-BE" dirty="0" err="1"/>
              <a:t>Invoice</a:t>
            </a:r>
            <a:br>
              <a:rPr lang="fr-BE" dirty="0"/>
            </a:br>
            <a:r>
              <a:rPr lang="fr-BE" dirty="0"/>
              <a:t>« Draft » To « </a:t>
            </a:r>
            <a:r>
              <a:rPr lang="fr-BE" dirty="0" err="1"/>
              <a:t>Validated</a:t>
            </a:r>
            <a:r>
              <a:rPr lang="fr-BE" dirty="0"/>
              <a:t> »</a:t>
            </a:r>
            <a:endParaRPr lang="en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54FFC7C-3CDE-4BD9-A054-C7AD1FC092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26D50A9-FCC9-49B3-B625-1E2097EDC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138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525036802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0E83B-E575-4DE0-9F46-8A3E5DB5B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Customer </a:t>
            </a:r>
            <a:r>
              <a:rPr lang="fr-BE" dirty="0" err="1"/>
              <a:t>Invoice</a:t>
            </a:r>
            <a:br>
              <a:rPr lang="fr-BE" dirty="0"/>
            </a:br>
            <a:r>
              <a:rPr lang="fr-BE" dirty="0" err="1"/>
              <a:t>From</a:t>
            </a:r>
            <a:r>
              <a:rPr lang="fr-BE" dirty="0"/>
              <a:t> « Draft » To « </a:t>
            </a:r>
            <a:r>
              <a:rPr lang="fr-BE" dirty="0" err="1"/>
              <a:t>Validated</a:t>
            </a:r>
            <a:r>
              <a:rPr lang="fr-BE" dirty="0"/>
              <a:t> »</a:t>
            </a:r>
            <a:br>
              <a:rPr lang="fr-BE" dirty="0"/>
            </a:br>
            <a:r>
              <a:rPr lang="fr-BE" dirty="0"/>
              <a:t>Action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25C4C8-FE32-4BE2-8CB5-1ACC063EC6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783C4-A571-4DFA-957A-A65BFBF29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139</a:t>
            </a:fld>
            <a:endParaRPr lang="en-B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39B4FD-EE03-4EA8-A080-85667D4F029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0234853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0E83B-E575-4DE0-9F46-8A3E5DB5B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Module Activation</a:t>
            </a:r>
            <a:endParaRPr lang="en-BE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86D98FE-C924-48BB-BF86-41DE963BCA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783C4-A571-4DFA-957A-A65BFBF29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14</a:t>
            </a:fld>
            <a:endParaRPr lang="en-B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39B4FD-EE03-4EA8-A080-85667D4F029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937325329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Customer </a:t>
            </a:r>
            <a:r>
              <a:rPr lang="fr-BE" dirty="0" err="1"/>
              <a:t>Invoices</a:t>
            </a:r>
            <a:r>
              <a:rPr lang="fr-BE" dirty="0"/>
              <a:t> (1/2)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140</a:t>
            </a:fld>
            <a:endParaRPr lang="en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2061C7-47FD-4963-818B-07CA622F1F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578" y="827314"/>
            <a:ext cx="6817963" cy="603068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5910390-0BEF-4651-BE8D-A260DA8F52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06050" y="0"/>
            <a:ext cx="1885950" cy="180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872991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Customer </a:t>
            </a:r>
            <a:r>
              <a:rPr lang="fr-BE" dirty="0" err="1"/>
              <a:t>Invoices</a:t>
            </a:r>
            <a:r>
              <a:rPr lang="fr-BE" dirty="0"/>
              <a:t> (2/2)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141</a:t>
            </a:fld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350891-F5CC-48FF-B3F1-60840B514C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827314"/>
            <a:ext cx="6560127" cy="6072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380654B-9E90-4782-B413-A848787C09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06050" y="0"/>
            <a:ext cx="1885950" cy="180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866343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0E83B-E575-4DE0-9F46-8A3E5DB5B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Customer </a:t>
            </a:r>
            <a:r>
              <a:rPr lang="fr-BE" dirty="0" err="1"/>
              <a:t>Invoice</a:t>
            </a:r>
            <a:br>
              <a:rPr lang="fr-BE" dirty="0"/>
            </a:br>
            <a:r>
              <a:rPr lang="fr-BE" dirty="0" err="1"/>
              <a:t>From</a:t>
            </a:r>
            <a:r>
              <a:rPr lang="fr-BE" dirty="0"/>
              <a:t> « Draft » To « </a:t>
            </a:r>
            <a:r>
              <a:rPr lang="fr-BE" dirty="0" err="1"/>
              <a:t>Validated</a:t>
            </a:r>
            <a:r>
              <a:rPr lang="fr-BE" dirty="0"/>
              <a:t> »</a:t>
            </a:r>
            <a:br>
              <a:rPr lang="fr-BE" dirty="0"/>
            </a:br>
            <a:r>
              <a:rPr lang="fr-BE" dirty="0"/>
              <a:t>Impact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25C4C8-FE32-4BE2-8CB5-1ACC063EC6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783C4-A571-4DFA-957A-A65BFBF29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142</a:t>
            </a:fld>
            <a:endParaRPr lang="en-B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39B4FD-EE03-4EA8-A080-85667D4F029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719619786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C9E7C025-68F1-400B-B5CB-40E253A80B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2251540"/>
              </p:ext>
            </p:extLst>
          </p:nvPr>
        </p:nvGraphicFramePr>
        <p:xfrm>
          <a:off x="843422" y="1038629"/>
          <a:ext cx="10901680" cy="43891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259996">
                  <a:extLst>
                    <a:ext uri="{9D8B030D-6E8A-4147-A177-3AD203B41FA5}">
                      <a16:colId xmlns:a16="http://schemas.microsoft.com/office/drawing/2014/main" val="1917891292"/>
                    </a:ext>
                  </a:extLst>
                </a:gridCol>
                <a:gridCol w="397164">
                  <a:extLst>
                    <a:ext uri="{9D8B030D-6E8A-4147-A177-3AD203B41FA5}">
                      <a16:colId xmlns:a16="http://schemas.microsoft.com/office/drawing/2014/main" val="633475278"/>
                    </a:ext>
                  </a:extLst>
                </a:gridCol>
                <a:gridCol w="3895005">
                  <a:extLst>
                    <a:ext uri="{9D8B030D-6E8A-4147-A177-3AD203B41FA5}">
                      <a16:colId xmlns:a16="http://schemas.microsoft.com/office/drawing/2014/main" val="2874765983"/>
                    </a:ext>
                  </a:extLst>
                </a:gridCol>
                <a:gridCol w="4349515">
                  <a:extLst>
                    <a:ext uri="{9D8B030D-6E8A-4147-A177-3AD203B41FA5}">
                      <a16:colId xmlns:a16="http://schemas.microsoft.com/office/drawing/2014/main" val="2991415599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/>
                        <a:t>State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1" dirty="0"/>
                        <a:t>Created - Updated - Deleted -Linked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631689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fr-BE" sz="1200" b="1" dirty="0"/>
                        <a:t>Customer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149680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Parties associated to Sales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Linked</a:t>
                      </a:r>
                      <a:r>
                        <a:rPr lang="fr-BE" sz="1200" dirty="0"/>
                        <a:t> to Sale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543936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Sale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6059405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Sales (Customer)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2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 err="1"/>
                        <a:t>Processing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Updated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659693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Shipment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60544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Customer Shipments (Customer)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3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 err="1"/>
                        <a:t>Done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Updated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315323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Stock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882056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Stock Locations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4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dirty="0"/>
                        <a:t>Updated [Storage Zone += Move ; Output Zone -= Move]</a:t>
                      </a:r>
                      <a:endParaRPr lang="en-BE" sz="1200" b="0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980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Stock Moves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5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 err="1"/>
                        <a:t>Done</a:t>
                      </a:r>
                      <a:r>
                        <a:rPr lang="en-US" sz="1200" dirty="0"/>
                        <a:t> [Storage to Output] ; </a:t>
                      </a:r>
                      <a:r>
                        <a:rPr lang="fr-BE" sz="1200" dirty="0" err="1"/>
                        <a:t>Done</a:t>
                      </a:r>
                      <a:r>
                        <a:rPr lang="en-US" sz="1200" dirty="0"/>
                        <a:t> [Output to Customer]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Updated [Storage to Output] ; Created [Output to Customer]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40208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Invoice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654954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Invoices (Customer)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6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 err="1"/>
                        <a:t>Validated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Updated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094294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fr-BE" sz="1200" b="0" dirty="0" err="1"/>
                        <a:t>Invoice</a:t>
                      </a:r>
                      <a:r>
                        <a:rPr lang="fr-BE" sz="1200" b="0" dirty="0"/>
                        <a:t> Lines</a:t>
                      </a:r>
                      <a:endParaRPr lang="en-BE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7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232832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Payment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170514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Lines to Pay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8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00212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Payments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9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7705140"/>
                  </a:ext>
                </a:extLst>
              </a:tr>
            </a:tbl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DCA0B4-61CD-4601-A4A8-F72E4F5CD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143</a:t>
            </a:fld>
            <a:endParaRPr lang="en-B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33709F-AED1-49B6-9FA2-1D0E1D9FD303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011DCAB-6195-4663-AC52-EFDDCE008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62189"/>
          </a:xfrm>
        </p:spPr>
        <p:txBody>
          <a:bodyPr/>
          <a:lstStyle/>
          <a:p>
            <a:r>
              <a:rPr lang="fr-BE" dirty="0"/>
              <a:t>Customer </a:t>
            </a:r>
            <a:r>
              <a:rPr lang="fr-BE" dirty="0" err="1"/>
              <a:t>Invoice</a:t>
            </a:r>
            <a:r>
              <a:rPr lang="fr-BE" dirty="0"/>
              <a:t> - </a:t>
            </a:r>
            <a:r>
              <a:rPr lang="fr-BE" dirty="0" err="1"/>
              <a:t>From</a:t>
            </a:r>
            <a:r>
              <a:rPr lang="fr-BE" dirty="0"/>
              <a:t> « Draft » To « </a:t>
            </a:r>
            <a:r>
              <a:rPr lang="fr-BE" dirty="0" err="1"/>
              <a:t>Validated</a:t>
            </a:r>
            <a:r>
              <a:rPr lang="fr-BE" dirty="0"/>
              <a:t> »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503266553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DCA0B4-61CD-4601-A4A8-F72E4F5CD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144</a:t>
            </a:fld>
            <a:endParaRPr lang="en-B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33709F-AED1-49B6-9FA2-1D0E1D9FD303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CB1C1F5-B352-47AC-B7EA-7E9C6EFF9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62189"/>
          </a:xfrm>
        </p:spPr>
        <p:txBody>
          <a:bodyPr/>
          <a:lstStyle/>
          <a:p>
            <a:r>
              <a:rPr lang="fr-BE" dirty="0"/>
              <a:t>Customer </a:t>
            </a:r>
            <a:r>
              <a:rPr lang="fr-BE" dirty="0" err="1"/>
              <a:t>Shipment</a:t>
            </a:r>
            <a:r>
              <a:rPr lang="fr-BE" dirty="0"/>
              <a:t> - </a:t>
            </a:r>
            <a:r>
              <a:rPr lang="fr-BE" dirty="0" err="1"/>
              <a:t>From</a:t>
            </a:r>
            <a:r>
              <a:rPr lang="fr-BE" dirty="0"/>
              <a:t> « </a:t>
            </a:r>
            <a:r>
              <a:rPr lang="fr-BE" dirty="0" err="1"/>
              <a:t>Packed</a:t>
            </a:r>
            <a:r>
              <a:rPr lang="fr-BE" dirty="0"/>
              <a:t> » To « </a:t>
            </a:r>
            <a:r>
              <a:rPr lang="fr-BE" dirty="0" err="1"/>
              <a:t>Done</a:t>
            </a:r>
            <a:r>
              <a:rPr lang="fr-BE" dirty="0"/>
              <a:t> »</a:t>
            </a:r>
            <a:endParaRPr lang="en-BE" dirty="0"/>
          </a:p>
        </p:txBody>
      </p:sp>
      <p:graphicFrame>
        <p:nvGraphicFramePr>
          <p:cNvPr id="9" name="Table 5">
            <a:extLst>
              <a:ext uri="{FF2B5EF4-FFF2-40B4-BE49-F238E27FC236}">
                <a16:creationId xmlns:a16="http://schemas.microsoft.com/office/drawing/2014/main" id="{06C735B6-D9C7-48ED-A6D8-A435C34E18C2}"/>
              </a:ext>
            </a:extLst>
          </p:cNvPr>
          <p:cNvGraphicFramePr>
            <a:graphicFrameLocks noGrp="1"/>
          </p:cNvGraphicFramePr>
          <p:nvPr/>
        </p:nvGraphicFramePr>
        <p:xfrm>
          <a:off x="850349" y="1038629"/>
          <a:ext cx="10901680" cy="24688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253069">
                  <a:extLst>
                    <a:ext uri="{9D8B030D-6E8A-4147-A177-3AD203B41FA5}">
                      <a16:colId xmlns:a16="http://schemas.microsoft.com/office/drawing/2014/main" val="1917891292"/>
                    </a:ext>
                  </a:extLst>
                </a:gridCol>
                <a:gridCol w="397164">
                  <a:extLst>
                    <a:ext uri="{9D8B030D-6E8A-4147-A177-3AD203B41FA5}">
                      <a16:colId xmlns:a16="http://schemas.microsoft.com/office/drawing/2014/main" val="633475278"/>
                    </a:ext>
                  </a:extLst>
                </a:gridCol>
                <a:gridCol w="3905053">
                  <a:extLst>
                    <a:ext uri="{9D8B030D-6E8A-4147-A177-3AD203B41FA5}">
                      <a16:colId xmlns:a16="http://schemas.microsoft.com/office/drawing/2014/main" val="2874765983"/>
                    </a:ext>
                  </a:extLst>
                </a:gridCol>
                <a:gridCol w="4346394">
                  <a:extLst>
                    <a:ext uri="{9D8B030D-6E8A-4147-A177-3AD203B41FA5}">
                      <a16:colId xmlns:a16="http://schemas.microsoft.com/office/drawing/2014/main" val="2991415599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/>
                        <a:t>State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1" dirty="0"/>
                        <a:t>Created - Updated - Deleted -Linked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631689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Accounting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13800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Journals - Periods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10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072422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Account Moves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11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158633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Open Journal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12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36746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General Ledger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13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461915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Balance Sheet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14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07574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Income Statement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15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518041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General Journal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16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14579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3119582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1 - Parties </a:t>
            </a:r>
            <a:r>
              <a:rPr lang="fr-BE" dirty="0" err="1"/>
              <a:t>associated</a:t>
            </a:r>
            <a:r>
              <a:rPr lang="fr-BE" dirty="0"/>
              <a:t> to Sales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145</a:t>
            </a:fld>
            <a:endParaRPr lang="en-B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9391F69-7ED9-4946-8D4C-B46A15F3E84A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2F85DE0-B60A-4475-B731-426C27AE62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9775" y="0"/>
            <a:ext cx="2562225" cy="13430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3961E7E-61D9-42EC-8CFE-611B575186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344" y="912328"/>
            <a:ext cx="6602943" cy="5945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649545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2 - Sales | Sales (CUS01)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146</a:t>
            </a:fld>
            <a:endParaRPr lang="en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FCED865-7B3D-4380-9CEC-4953473B0F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4125" y="-11087"/>
            <a:ext cx="2047875" cy="34956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3703CB3-968D-49C6-8974-5151DE62B9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27315"/>
            <a:ext cx="5470236" cy="135239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20CD5F1-27D9-4BFD-AB8E-377AA1F46B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" y="2207710"/>
            <a:ext cx="5822516" cy="4614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613223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6 - </a:t>
            </a:r>
            <a:r>
              <a:rPr lang="fr-BE" dirty="0" err="1"/>
              <a:t>Invoices</a:t>
            </a:r>
            <a:r>
              <a:rPr lang="fr-BE" dirty="0"/>
              <a:t> | </a:t>
            </a:r>
            <a:r>
              <a:rPr lang="fr-BE" dirty="0" err="1"/>
              <a:t>Invoices</a:t>
            </a:r>
            <a:r>
              <a:rPr lang="fr-BE" dirty="0"/>
              <a:t> (CUS01) (1/2)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147</a:t>
            </a:fld>
            <a:endParaRPr lang="en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ED1BAA5-1280-4BBA-A99A-1B596B627B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6050" y="0"/>
            <a:ext cx="1885950" cy="18002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4452EEA-E4FA-4D32-9424-4F0F0E4D05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578" y="827314"/>
            <a:ext cx="6817963" cy="6030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594838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6 - </a:t>
            </a:r>
            <a:r>
              <a:rPr lang="fr-BE" dirty="0" err="1"/>
              <a:t>Invoices</a:t>
            </a:r>
            <a:r>
              <a:rPr lang="fr-BE" dirty="0"/>
              <a:t> | </a:t>
            </a:r>
            <a:r>
              <a:rPr lang="fr-BE" dirty="0" err="1"/>
              <a:t>Invoices</a:t>
            </a:r>
            <a:r>
              <a:rPr lang="fr-BE" dirty="0"/>
              <a:t> (CUS01) (2/2)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148</a:t>
            </a:fld>
            <a:endParaRPr lang="en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19FBC0A-460A-40A9-AF01-FD094A3714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6050" y="0"/>
            <a:ext cx="1885950" cy="18002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35B2B64-9555-4FE6-99BE-F2555D3DAF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27314"/>
            <a:ext cx="6560127" cy="60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518882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7 - </a:t>
            </a:r>
            <a:r>
              <a:rPr lang="fr-BE" dirty="0" err="1"/>
              <a:t>Invoice</a:t>
            </a:r>
            <a:r>
              <a:rPr lang="fr-BE" dirty="0"/>
              <a:t> Lines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149</a:t>
            </a:fld>
            <a:endParaRPr lang="en-B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D6A7472-AEF5-4E4F-849D-6956388DA7C1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0BF994-DAF0-4D06-80B3-1888149E8C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5575" y="0"/>
            <a:ext cx="1876425" cy="20669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42D50F6-5158-4063-9C31-B4901CD77F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928255"/>
            <a:ext cx="9401175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8782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Module Activation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15</a:t>
            </a:fld>
            <a:endParaRPr lang="en-B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414D3C-6528-4DC2-AB93-6D53646626FD}"/>
              </a:ext>
            </a:extLst>
          </p:cNvPr>
          <p:cNvSpPr txBox="1"/>
          <p:nvPr/>
        </p:nvSpPr>
        <p:spPr>
          <a:xfrm>
            <a:off x="905608" y="1008102"/>
            <a:ext cx="5773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C1B9F9-4567-4F53-96AF-57D9A27DEB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608" y="837084"/>
            <a:ext cx="7448628" cy="60209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4A0421B-1808-49A6-B414-BA5D1C0CB7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6872" y="827314"/>
            <a:ext cx="1737048" cy="82389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9628A9C-4388-47DF-9B66-02EBB77638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83738" y="1717877"/>
            <a:ext cx="1730182" cy="80329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03ED4E2-5A68-42EE-B5AC-45241D6EA6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76871" y="2592656"/>
            <a:ext cx="1961819" cy="4282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998297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8 - Lines to </a:t>
            </a:r>
            <a:r>
              <a:rPr lang="fr-BE" dirty="0" err="1"/>
              <a:t>Pay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150</a:t>
            </a:fld>
            <a:endParaRPr lang="en-B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8EA2B7C-1C6E-440F-BBB2-72B908A4BDFE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568C71-547E-4988-9316-C9FF737758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5409" y="0"/>
            <a:ext cx="1952625" cy="40862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48B29AD-7B66-486F-AD8B-1E3CB7741D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927861"/>
            <a:ext cx="9209809" cy="2230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503096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9 - Payments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151</a:t>
            </a:fld>
            <a:endParaRPr lang="en-B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D6A7472-AEF5-4E4F-849D-6956388DA7C1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FE3B6B-D2B2-4373-AEE8-49EE961A86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48950" y="0"/>
            <a:ext cx="1543050" cy="23431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68028B8-CD87-4391-8365-9354A964AD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003935"/>
            <a:ext cx="11353800" cy="2344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420744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10 - </a:t>
            </a:r>
            <a:r>
              <a:rPr lang="fr-BE" dirty="0" err="1"/>
              <a:t>Journals</a:t>
            </a:r>
            <a:r>
              <a:rPr lang="fr-BE" dirty="0"/>
              <a:t> - </a:t>
            </a:r>
            <a:r>
              <a:rPr lang="fr-BE" dirty="0" err="1"/>
              <a:t>Periods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152</a:t>
            </a:fld>
            <a:endParaRPr lang="en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82DAE81-FDF9-47F2-9920-E541B83BD1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7925" y="0"/>
            <a:ext cx="2124075" cy="31337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6FFFC46-CEFA-4B49-9119-C4625D6A80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2571699"/>
            <a:ext cx="9179678" cy="199776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661B566-5DB6-4802-AD20-2718E04518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952" y="4783385"/>
            <a:ext cx="9224973" cy="196703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A531805-7135-4B67-8287-3218FB4C85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199" y="827315"/>
            <a:ext cx="5540830" cy="1530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292744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11 - </a:t>
            </a:r>
            <a:r>
              <a:rPr lang="fr-BE" dirty="0" err="1"/>
              <a:t>Account</a:t>
            </a:r>
            <a:r>
              <a:rPr lang="fr-BE" dirty="0"/>
              <a:t> Moves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153</a:t>
            </a:fld>
            <a:endParaRPr lang="en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82DAE81-FDF9-47F2-9920-E541B83BD1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7925" y="0"/>
            <a:ext cx="2124075" cy="31337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F494DCB-ED1D-464A-9104-6AF454703B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579533"/>
            <a:ext cx="8902852" cy="427846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C4AF9AE-6A8C-42B9-B51F-A0C7B9AFD5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088" y="827314"/>
            <a:ext cx="6809226" cy="1648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858607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11 - </a:t>
            </a:r>
            <a:r>
              <a:rPr lang="fr-BE" dirty="0" err="1"/>
              <a:t>Account</a:t>
            </a:r>
            <a:r>
              <a:rPr lang="fr-BE" dirty="0"/>
              <a:t> Moves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154</a:t>
            </a:fld>
            <a:endParaRPr lang="en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82DAE81-FDF9-47F2-9920-E541B83BD1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7925" y="0"/>
            <a:ext cx="2124075" cy="31337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28A5C77-22D1-4B59-9667-58A9C2700C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192439"/>
            <a:ext cx="9046029" cy="5147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352128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12 - Open Journal</a:t>
            </a:r>
            <a:endParaRPr lang="en-BE" dirty="0">
              <a:solidFill>
                <a:srgbClr val="FF0000"/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155</a:t>
            </a:fld>
            <a:endParaRPr lang="en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82DAE81-FDF9-47F2-9920-E541B83BD1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7925" y="0"/>
            <a:ext cx="2124075" cy="31337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CC0D628-2EA7-4555-B9D6-C2F41B144F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981" y="3269559"/>
            <a:ext cx="9531927" cy="203474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393C87F-EDA8-4265-8AC5-A8B7211331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824607"/>
            <a:ext cx="4786745" cy="2377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586535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12 - Open Journal</a:t>
            </a:r>
            <a:endParaRPr lang="en-BE" dirty="0">
              <a:solidFill>
                <a:srgbClr val="FF0000"/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156</a:t>
            </a:fld>
            <a:endParaRPr lang="en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82DAE81-FDF9-47F2-9920-E541B83BD1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7925" y="0"/>
            <a:ext cx="2124075" cy="31337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B821DDF-9746-48C7-B393-49CDE38D06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326" y="827313"/>
            <a:ext cx="4795745" cy="23064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0F6DC11-6692-446E-A1A1-305D946800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7327" y="3201848"/>
            <a:ext cx="9140598" cy="1954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899977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13 - General </a:t>
            </a:r>
            <a:r>
              <a:rPr lang="fr-BE" dirty="0" err="1"/>
              <a:t>Ledger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157</a:t>
            </a:fld>
            <a:endParaRPr lang="en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FEB4926-95F1-441D-A54F-BF1129D48C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8450" y="0"/>
            <a:ext cx="1733550" cy="38671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58A2613-D9F9-492C-8EA8-6E47B04685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315392"/>
            <a:ext cx="8869218" cy="6738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B3AEE3D-1C12-40F5-8A1A-0AC959BEAD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801971"/>
            <a:ext cx="9048750" cy="340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115069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14 - Balance </a:t>
            </a:r>
            <a:r>
              <a:rPr lang="fr-BE" dirty="0" err="1"/>
              <a:t>Sheet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158</a:t>
            </a:fld>
            <a:endParaRPr lang="en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6B5B91B-4505-4D05-A8BD-347C0F97E2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8900" y="0"/>
            <a:ext cx="1943100" cy="43338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4A66E63-755C-462D-AF27-16CEBA510D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827314"/>
            <a:ext cx="8496300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621515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14 - Balance </a:t>
            </a:r>
            <a:r>
              <a:rPr lang="fr-BE" dirty="0" err="1"/>
              <a:t>Sheet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159</a:t>
            </a:fld>
            <a:endParaRPr lang="en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6B5B91B-4505-4D05-A8BD-347C0F97E2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8900" y="0"/>
            <a:ext cx="1943100" cy="43338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AA63047-A431-4435-B057-291DE232EC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27314"/>
            <a:ext cx="7866497" cy="6030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7893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Module Activation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16</a:t>
            </a:fld>
            <a:endParaRPr lang="en-B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414D3C-6528-4DC2-AB93-6D53646626FD}"/>
              </a:ext>
            </a:extLst>
          </p:cNvPr>
          <p:cNvSpPr txBox="1"/>
          <p:nvPr/>
        </p:nvSpPr>
        <p:spPr>
          <a:xfrm>
            <a:off x="905608" y="1008102"/>
            <a:ext cx="5773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B4E7E1A-CA9A-4201-8199-D4EF3794CD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608" y="827314"/>
            <a:ext cx="4008137" cy="6042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650857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16 - General Journal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160</a:t>
            </a:fld>
            <a:endParaRPr lang="en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C4539C4-5C83-439E-AF2D-7B6E46AEA3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8875" y="0"/>
            <a:ext cx="2143125" cy="48958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9E52C0E-4C26-4000-9A93-5122912FB9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35478"/>
            <a:ext cx="8181975" cy="47053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BAEAC71-B164-47FF-92C3-6999CD56E6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5429" y="5240305"/>
            <a:ext cx="4136571" cy="1617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069855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F4918DF-218A-46F5-B6F1-2EE95379E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Customer </a:t>
            </a:r>
            <a:r>
              <a:rPr lang="fr-BE" dirty="0" err="1"/>
              <a:t>Invoices</a:t>
            </a:r>
            <a:br>
              <a:rPr lang="fr-BE" dirty="0"/>
            </a:br>
            <a:r>
              <a:rPr lang="fr-BE" dirty="0" err="1"/>
              <a:t>From</a:t>
            </a:r>
            <a:r>
              <a:rPr lang="fr-BE" dirty="0"/>
              <a:t> State « </a:t>
            </a:r>
            <a:r>
              <a:rPr lang="fr-BE" dirty="0" err="1"/>
              <a:t>Validated</a:t>
            </a:r>
            <a:r>
              <a:rPr lang="fr-BE" dirty="0"/>
              <a:t> » to State « </a:t>
            </a:r>
            <a:r>
              <a:rPr lang="fr-BE" dirty="0" err="1"/>
              <a:t>Posted</a:t>
            </a:r>
            <a:r>
              <a:rPr lang="fr-BE" dirty="0"/>
              <a:t> » </a:t>
            </a:r>
            <a:endParaRPr lang="en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54FFC7C-3CDE-4BD9-A054-C7AD1FC092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26D50A9-FCC9-49B3-B625-1E2097EDC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161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392214441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6BBD34F-51E1-4689-A241-BAA80B9BB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Motivation</a:t>
            </a:r>
            <a:endParaRPr lang="en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4FFB5A-BF54-4D0A-8DD5-82CC25E4DB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162</a:t>
            </a:fld>
            <a:endParaRPr lang="en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12FCCA5-2796-477D-86BA-4A809E608A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34505"/>
            <a:ext cx="8124972" cy="5324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947320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0E83B-E575-4DE0-9F46-8A3E5DB5B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Customer </a:t>
            </a:r>
            <a:r>
              <a:rPr lang="fr-BE" dirty="0" err="1"/>
              <a:t>Invoices</a:t>
            </a:r>
            <a:br>
              <a:rPr lang="fr-BE" dirty="0"/>
            </a:br>
            <a:r>
              <a:rPr lang="fr-BE" dirty="0" err="1"/>
              <a:t>From</a:t>
            </a:r>
            <a:r>
              <a:rPr lang="fr-BE" dirty="0"/>
              <a:t> State « </a:t>
            </a:r>
            <a:r>
              <a:rPr lang="fr-BE" dirty="0" err="1"/>
              <a:t>Validated</a:t>
            </a:r>
            <a:r>
              <a:rPr lang="fr-BE" dirty="0"/>
              <a:t> » to State « </a:t>
            </a:r>
            <a:r>
              <a:rPr lang="fr-BE" dirty="0" err="1"/>
              <a:t>Posted</a:t>
            </a:r>
            <a:r>
              <a:rPr lang="fr-BE" dirty="0"/>
              <a:t> »</a:t>
            </a:r>
            <a:br>
              <a:rPr lang="fr-BE" dirty="0"/>
            </a:br>
            <a:r>
              <a:rPr lang="fr-BE" dirty="0"/>
              <a:t>Action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25C4C8-FE32-4BE2-8CB5-1ACC063EC6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783C4-A571-4DFA-957A-A65BFBF29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163</a:t>
            </a:fld>
            <a:endParaRPr lang="en-B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39B4FD-EE03-4EA8-A080-85667D4F029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481178871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8FC9A08-FD17-4193-AF1A-18C2EE1428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827315"/>
            <a:ext cx="4518891" cy="138826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Customer </a:t>
            </a:r>
            <a:r>
              <a:rPr lang="fr-BE" dirty="0" err="1"/>
              <a:t>Invoices</a:t>
            </a:r>
            <a:r>
              <a:rPr lang="fr-BE" dirty="0"/>
              <a:t> (1/2)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164</a:t>
            </a:fld>
            <a:endParaRPr lang="en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1E7952-EA73-4552-8F88-BD5F1E803C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325816"/>
            <a:ext cx="5033171" cy="453218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0E75F71-2070-4EC3-89E4-9A95C3035F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06050" y="0"/>
            <a:ext cx="1885950" cy="180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544464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Customer </a:t>
            </a:r>
            <a:r>
              <a:rPr lang="fr-BE" dirty="0" err="1"/>
              <a:t>Invoices</a:t>
            </a:r>
            <a:r>
              <a:rPr lang="fr-BE" dirty="0"/>
              <a:t> (2/2)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165</a:t>
            </a:fld>
            <a:endParaRPr lang="en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EDF4E4-DE2D-4121-95C6-5E264E9AA3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6050" y="0"/>
            <a:ext cx="1885950" cy="18002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42F9EBE-30E1-403A-9325-7C198BEA7C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83085"/>
            <a:ext cx="6563538" cy="5977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167582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0E83B-E575-4DE0-9F46-8A3E5DB5B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Customer </a:t>
            </a:r>
            <a:r>
              <a:rPr lang="fr-BE" dirty="0" err="1"/>
              <a:t>Invoices</a:t>
            </a:r>
            <a:br>
              <a:rPr lang="fr-BE" dirty="0"/>
            </a:br>
            <a:r>
              <a:rPr lang="fr-BE" dirty="0" err="1"/>
              <a:t>From</a:t>
            </a:r>
            <a:r>
              <a:rPr lang="fr-BE" dirty="0"/>
              <a:t> State « </a:t>
            </a:r>
            <a:r>
              <a:rPr lang="fr-BE" dirty="0" err="1"/>
              <a:t>Validated</a:t>
            </a:r>
            <a:r>
              <a:rPr lang="fr-BE" dirty="0"/>
              <a:t> » to State « </a:t>
            </a:r>
            <a:r>
              <a:rPr lang="fr-BE" dirty="0" err="1"/>
              <a:t>Posted</a:t>
            </a:r>
            <a:r>
              <a:rPr lang="fr-BE" dirty="0"/>
              <a:t> »</a:t>
            </a:r>
            <a:br>
              <a:rPr lang="fr-BE" dirty="0"/>
            </a:br>
            <a:r>
              <a:rPr lang="fr-BE" dirty="0"/>
              <a:t>Impact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25C4C8-FE32-4BE2-8CB5-1ACC063EC6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783C4-A571-4DFA-957A-A65BFBF29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166</a:t>
            </a:fld>
            <a:endParaRPr lang="en-B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39B4FD-EE03-4EA8-A080-85667D4F029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779824783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C9E7C025-68F1-400B-B5CB-40E253A80B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4169700"/>
              </p:ext>
            </p:extLst>
          </p:nvPr>
        </p:nvGraphicFramePr>
        <p:xfrm>
          <a:off x="843422" y="1038629"/>
          <a:ext cx="10901680" cy="43891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259996">
                  <a:extLst>
                    <a:ext uri="{9D8B030D-6E8A-4147-A177-3AD203B41FA5}">
                      <a16:colId xmlns:a16="http://schemas.microsoft.com/office/drawing/2014/main" val="1917891292"/>
                    </a:ext>
                  </a:extLst>
                </a:gridCol>
                <a:gridCol w="397164">
                  <a:extLst>
                    <a:ext uri="{9D8B030D-6E8A-4147-A177-3AD203B41FA5}">
                      <a16:colId xmlns:a16="http://schemas.microsoft.com/office/drawing/2014/main" val="633475278"/>
                    </a:ext>
                  </a:extLst>
                </a:gridCol>
                <a:gridCol w="3895005">
                  <a:extLst>
                    <a:ext uri="{9D8B030D-6E8A-4147-A177-3AD203B41FA5}">
                      <a16:colId xmlns:a16="http://schemas.microsoft.com/office/drawing/2014/main" val="2874765983"/>
                    </a:ext>
                  </a:extLst>
                </a:gridCol>
                <a:gridCol w="4349515">
                  <a:extLst>
                    <a:ext uri="{9D8B030D-6E8A-4147-A177-3AD203B41FA5}">
                      <a16:colId xmlns:a16="http://schemas.microsoft.com/office/drawing/2014/main" val="2991415599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/>
                        <a:t>State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1" dirty="0"/>
                        <a:t>Created - Updated - Deleted -Linked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631689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fr-BE" sz="1200" b="1" dirty="0"/>
                        <a:t>Customer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149680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Parties associated to Sales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Linked</a:t>
                      </a:r>
                      <a:r>
                        <a:rPr lang="fr-BE" sz="1200" dirty="0"/>
                        <a:t> to Sale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543936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Sale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6059405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Sales (Customer)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2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 err="1"/>
                        <a:t>Processing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Updated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659693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Shipment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60544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Customer Shipments (Customer)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3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 err="1"/>
                        <a:t>Done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Updated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315323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Stock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882056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Stock Locations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4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dirty="0"/>
                        <a:t>Updated [Storage Zone += Move ; Output Zone -= Move]</a:t>
                      </a:r>
                      <a:endParaRPr lang="en-BE" sz="1200" b="0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980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Stock Moves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5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 err="1"/>
                        <a:t>Done</a:t>
                      </a:r>
                      <a:r>
                        <a:rPr lang="en-US" sz="1200" dirty="0"/>
                        <a:t> [Storage to Output] ; </a:t>
                      </a:r>
                      <a:r>
                        <a:rPr lang="fr-BE" sz="1200" dirty="0" err="1"/>
                        <a:t>Done</a:t>
                      </a:r>
                      <a:r>
                        <a:rPr lang="en-US" sz="1200" dirty="0"/>
                        <a:t> [Output to Customer]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Updated [Storage to Output] ; Created [Output to Customer]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40208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Invoice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654954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Invoices (Customer)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6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 err="1"/>
                        <a:t>Posted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Updated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094294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fr-BE" sz="1200" b="0" dirty="0" err="1"/>
                        <a:t>Invoice</a:t>
                      </a:r>
                      <a:r>
                        <a:rPr lang="fr-BE" sz="1200" b="0" dirty="0"/>
                        <a:t> Lines</a:t>
                      </a:r>
                      <a:endParaRPr lang="en-BE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7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232832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Payment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170514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Lines to Pay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8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00212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Payments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9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7705140"/>
                  </a:ext>
                </a:extLst>
              </a:tr>
            </a:tbl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DCA0B4-61CD-4601-A4A8-F72E4F5CD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167</a:t>
            </a:fld>
            <a:endParaRPr lang="en-B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33709F-AED1-49B6-9FA2-1D0E1D9FD303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011DCAB-6195-4663-AC52-EFDDCE008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62189"/>
          </a:xfrm>
        </p:spPr>
        <p:txBody>
          <a:bodyPr/>
          <a:lstStyle/>
          <a:p>
            <a:r>
              <a:rPr lang="fr-BE" dirty="0"/>
              <a:t>Customer </a:t>
            </a:r>
            <a:r>
              <a:rPr lang="fr-BE" dirty="0" err="1"/>
              <a:t>Invoice</a:t>
            </a:r>
            <a:r>
              <a:rPr lang="fr-BE" dirty="0"/>
              <a:t> - </a:t>
            </a:r>
            <a:r>
              <a:rPr lang="fr-BE" dirty="0" err="1"/>
              <a:t>From</a:t>
            </a:r>
            <a:r>
              <a:rPr lang="fr-BE" dirty="0"/>
              <a:t> « </a:t>
            </a:r>
            <a:r>
              <a:rPr lang="fr-BE" dirty="0" err="1"/>
              <a:t>Validated</a:t>
            </a:r>
            <a:r>
              <a:rPr lang="fr-BE" dirty="0"/>
              <a:t> » to « </a:t>
            </a:r>
            <a:r>
              <a:rPr lang="fr-BE" dirty="0" err="1"/>
              <a:t>Posted</a:t>
            </a:r>
            <a:r>
              <a:rPr lang="fr-BE" dirty="0"/>
              <a:t> »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515797047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DCA0B4-61CD-4601-A4A8-F72E4F5CD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168</a:t>
            </a:fld>
            <a:endParaRPr lang="en-B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33709F-AED1-49B6-9FA2-1D0E1D9FD303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CB1C1F5-B352-47AC-B7EA-7E9C6EFF9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62189"/>
          </a:xfrm>
        </p:spPr>
        <p:txBody>
          <a:bodyPr/>
          <a:lstStyle/>
          <a:p>
            <a:r>
              <a:rPr lang="fr-BE" dirty="0"/>
              <a:t>Customer </a:t>
            </a:r>
            <a:r>
              <a:rPr lang="fr-BE" dirty="0" err="1"/>
              <a:t>Invoice</a:t>
            </a:r>
            <a:r>
              <a:rPr lang="fr-BE" dirty="0"/>
              <a:t> - </a:t>
            </a:r>
            <a:r>
              <a:rPr lang="fr-BE" dirty="0" err="1"/>
              <a:t>From</a:t>
            </a:r>
            <a:r>
              <a:rPr lang="fr-BE" dirty="0"/>
              <a:t> « </a:t>
            </a:r>
            <a:r>
              <a:rPr lang="fr-BE" dirty="0" err="1"/>
              <a:t>Validated</a:t>
            </a:r>
            <a:r>
              <a:rPr lang="fr-BE" dirty="0"/>
              <a:t> » to « </a:t>
            </a:r>
            <a:r>
              <a:rPr lang="fr-BE" dirty="0" err="1"/>
              <a:t>Posted</a:t>
            </a:r>
            <a:r>
              <a:rPr lang="fr-BE" dirty="0"/>
              <a:t> »</a:t>
            </a:r>
            <a:endParaRPr lang="en-BE" dirty="0"/>
          </a:p>
        </p:txBody>
      </p:sp>
      <p:graphicFrame>
        <p:nvGraphicFramePr>
          <p:cNvPr id="10" name="Table 5">
            <a:extLst>
              <a:ext uri="{FF2B5EF4-FFF2-40B4-BE49-F238E27FC236}">
                <a16:creationId xmlns:a16="http://schemas.microsoft.com/office/drawing/2014/main" id="{A45A4DE4-E78C-4415-8EBE-B0B08BBB0A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8048087"/>
              </p:ext>
            </p:extLst>
          </p:nvPr>
        </p:nvGraphicFramePr>
        <p:xfrm>
          <a:off x="850349" y="1038629"/>
          <a:ext cx="10901680" cy="24688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253069">
                  <a:extLst>
                    <a:ext uri="{9D8B030D-6E8A-4147-A177-3AD203B41FA5}">
                      <a16:colId xmlns:a16="http://schemas.microsoft.com/office/drawing/2014/main" val="1917891292"/>
                    </a:ext>
                  </a:extLst>
                </a:gridCol>
                <a:gridCol w="397164">
                  <a:extLst>
                    <a:ext uri="{9D8B030D-6E8A-4147-A177-3AD203B41FA5}">
                      <a16:colId xmlns:a16="http://schemas.microsoft.com/office/drawing/2014/main" val="633475278"/>
                    </a:ext>
                  </a:extLst>
                </a:gridCol>
                <a:gridCol w="3565236">
                  <a:extLst>
                    <a:ext uri="{9D8B030D-6E8A-4147-A177-3AD203B41FA5}">
                      <a16:colId xmlns:a16="http://schemas.microsoft.com/office/drawing/2014/main" val="2874765983"/>
                    </a:ext>
                  </a:extLst>
                </a:gridCol>
                <a:gridCol w="4686211">
                  <a:extLst>
                    <a:ext uri="{9D8B030D-6E8A-4147-A177-3AD203B41FA5}">
                      <a16:colId xmlns:a16="http://schemas.microsoft.com/office/drawing/2014/main" val="2991415599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Accounting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631689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Journals - Periods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10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 err="1"/>
                        <a:t>Posted</a:t>
                      </a:r>
                      <a:r>
                        <a:rPr lang="fr-BE" sz="1200" dirty="0"/>
                        <a:t> [</a:t>
                      </a:r>
                      <a:r>
                        <a:rPr lang="fr-BE" sz="1200" dirty="0" err="1"/>
                        <a:t>Account</a:t>
                      </a:r>
                      <a:r>
                        <a:rPr lang="fr-BE" sz="1200" dirty="0"/>
                        <a:t> Move Lines]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Created</a:t>
                      </a:r>
                      <a:r>
                        <a:rPr lang="fr-BE" sz="1200" dirty="0"/>
                        <a:t> [</a:t>
                      </a:r>
                      <a:r>
                        <a:rPr lang="fr-BE" sz="1200" dirty="0" err="1"/>
                        <a:t>Account</a:t>
                      </a:r>
                      <a:r>
                        <a:rPr lang="fr-BE" sz="1200" dirty="0"/>
                        <a:t> Move Lines : 4111 - 7011]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13800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Account Moves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11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 err="1"/>
                        <a:t>Posted</a:t>
                      </a:r>
                      <a:r>
                        <a:rPr lang="fr-BE" sz="1200" dirty="0"/>
                        <a:t> [</a:t>
                      </a:r>
                      <a:r>
                        <a:rPr lang="fr-BE" sz="1200" dirty="0" err="1"/>
                        <a:t>Account</a:t>
                      </a:r>
                      <a:r>
                        <a:rPr lang="fr-BE" sz="1200" dirty="0"/>
                        <a:t> Move Lines]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Created</a:t>
                      </a:r>
                      <a:r>
                        <a:rPr lang="fr-BE" sz="1200" dirty="0"/>
                        <a:t> [</a:t>
                      </a:r>
                      <a:r>
                        <a:rPr lang="fr-BE" sz="1200" dirty="0" err="1"/>
                        <a:t>Account</a:t>
                      </a:r>
                      <a:r>
                        <a:rPr lang="fr-BE" sz="1200" dirty="0"/>
                        <a:t> Move Lines : 4111 - 7011]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072422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Open Journal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12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 err="1"/>
                        <a:t>Posted</a:t>
                      </a:r>
                      <a:r>
                        <a:rPr lang="fr-BE" sz="1200" dirty="0"/>
                        <a:t> [</a:t>
                      </a:r>
                      <a:r>
                        <a:rPr lang="fr-BE" sz="1200" dirty="0" err="1"/>
                        <a:t>Account</a:t>
                      </a:r>
                      <a:r>
                        <a:rPr lang="fr-BE" sz="1200" dirty="0"/>
                        <a:t> Move Lines]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Created</a:t>
                      </a:r>
                      <a:r>
                        <a:rPr lang="fr-BE" sz="1200" dirty="0"/>
                        <a:t> [</a:t>
                      </a:r>
                      <a:r>
                        <a:rPr lang="fr-BE" sz="1200" dirty="0" err="1"/>
                        <a:t>Account</a:t>
                      </a:r>
                      <a:r>
                        <a:rPr lang="fr-BE" sz="1200" dirty="0"/>
                        <a:t> Move Lines : 4111 - 7011] ; Journal « Revenue » for Q1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158633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General Ledger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13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Updated</a:t>
                      </a:r>
                      <a:r>
                        <a:rPr lang="fr-BE" sz="1200" dirty="0"/>
                        <a:t> [</a:t>
                      </a:r>
                      <a:r>
                        <a:rPr lang="fr-BE" sz="1200" dirty="0" err="1"/>
                        <a:t>Accounts</a:t>
                      </a:r>
                      <a:r>
                        <a:rPr lang="fr-BE" sz="1200" dirty="0"/>
                        <a:t> 4111 &amp; 7011]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36746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Balance Sheet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14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Updated</a:t>
                      </a:r>
                      <a:r>
                        <a:rPr lang="fr-BE" sz="1200" dirty="0"/>
                        <a:t> [</a:t>
                      </a:r>
                      <a:r>
                        <a:rPr lang="fr-BE" sz="1200" dirty="0" err="1"/>
                        <a:t>Accounts</a:t>
                      </a:r>
                      <a:r>
                        <a:rPr lang="fr-BE" sz="1200" dirty="0"/>
                        <a:t> 4111]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461915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Income Statement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15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Updated</a:t>
                      </a:r>
                      <a:r>
                        <a:rPr lang="fr-BE" sz="1200" dirty="0"/>
                        <a:t> [</a:t>
                      </a:r>
                      <a:r>
                        <a:rPr lang="fr-BE" sz="1200" dirty="0" err="1"/>
                        <a:t>Accounts</a:t>
                      </a:r>
                      <a:r>
                        <a:rPr lang="fr-BE" sz="1200" dirty="0"/>
                        <a:t> 7011]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07574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General Journal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16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 err="1"/>
                        <a:t>Posted</a:t>
                      </a:r>
                      <a:r>
                        <a:rPr lang="fr-BE" sz="1200" dirty="0"/>
                        <a:t> [</a:t>
                      </a:r>
                      <a:r>
                        <a:rPr lang="fr-BE" sz="1200" dirty="0" err="1"/>
                        <a:t>Account</a:t>
                      </a:r>
                      <a:r>
                        <a:rPr lang="fr-BE" sz="1200" dirty="0"/>
                        <a:t> Move Lines]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Created</a:t>
                      </a:r>
                      <a:r>
                        <a:rPr lang="fr-BE" sz="1200" dirty="0"/>
                        <a:t> [</a:t>
                      </a:r>
                      <a:r>
                        <a:rPr lang="fr-BE" sz="1200" dirty="0" err="1"/>
                        <a:t>Account</a:t>
                      </a:r>
                      <a:r>
                        <a:rPr lang="fr-BE" sz="1200" dirty="0"/>
                        <a:t> Move Lines : 4111 - 7011]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518041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Accounting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14579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35004640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1 - Parties </a:t>
            </a:r>
            <a:r>
              <a:rPr lang="fr-BE" dirty="0" err="1"/>
              <a:t>associated</a:t>
            </a:r>
            <a:r>
              <a:rPr lang="fr-BE" dirty="0"/>
              <a:t> to Sales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169</a:t>
            </a:fld>
            <a:endParaRPr lang="en-B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9391F69-7ED9-4946-8D4C-B46A15F3E84A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2F85DE0-B60A-4475-B731-426C27AE62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9775" y="0"/>
            <a:ext cx="2562225" cy="13430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727AF19-1760-4357-A2C3-F8E8C86625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27314"/>
            <a:ext cx="4879109" cy="17698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057B28F-6FDB-4740-BA86-BFECA25031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7308" y="1694382"/>
            <a:ext cx="6345317" cy="4475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9546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State « Post »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17</a:t>
            </a:fld>
            <a:endParaRPr lang="en-B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414D3C-6528-4DC2-AB93-6D53646626FD}"/>
              </a:ext>
            </a:extLst>
          </p:cNvPr>
          <p:cNvSpPr txBox="1"/>
          <p:nvPr/>
        </p:nvSpPr>
        <p:spPr>
          <a:xfrm>
            <a:off x="905608" y="1008102"/>
            <a:ext cx="5773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4DBF5A-2F46-4391-B500-33978E07AB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4575" y="0"/>
            <a:ext cx="2257425" cy="44577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1B492C7-F907-4072-AC19-5FE9A7A306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608" y="1008102"/>
            <a:ext cx="7813519" cy="2190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690887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2 - Sales | Sales (CUS01)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170</a:t>
            </a:fld>
            <a:endParaRPr lang="en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FCED865-7B3D-4380-9CEC-4953473B0F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4125" y="-11087"/>
            <a:ext cx="2047875" cy="34956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3703CB3-968D-49C6-8974-5151DE62B9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27315"/>
            <a:ext cx="5470236" cy="135239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20CD5F1-27D9-4BFD-AB8E-377AA1F46B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" y="2207710"/>
            <a:ext cx="5822516" cy="4614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223653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Customer </a:t>
            </a:r>
            <a:r>
              <a:rPr lang="fr-BE" dirty="0" err="1"/>
              <a:t>Invoices</a:t>
            </a:r>
            <a:r>
              <a:rPr lang="fr-BE" dirty="0"/>
              <a:t> (1/2)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171</a:t>
            </a:fld>
            <a:endParaRPr lang="en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1E7952-EA73-4552-8F88-BD5F1E803C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803846"/>
            <a:ext cx="6723378" cy="60541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0E75F71-2070-4EC3-89E4-9A95C3035F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06050" y="0"/>
            <a:ext cx="1885950" cy="180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919004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Customer </a:t>
            </a:r>
            <a:r>
              <a:rPr lang="fr-BE" dirty="0" err="1"/>
              <a:t>Invoices</a:t>
            </a:r>
            <a:r>
              <a:rPr lang="fr-BE" dirty="0"/>
              <a:t> (2/2)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172</a:t>
            </a:fld>
            <a:endParaRPr lang="en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EDF4E4-DE2D-4121-95C6-5E264E9AA3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6050" y="0"/>
            <a:ext cx="1885950" cy="18002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42F9EBE-30E1-403A-9325-7C198BEA7C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83085"/>
            <a:ext cx="6563538" cy="5977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683266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7 - </a:t>
            </a:r>
            <a:r>
              <a:rPr lang="fr-BE" dirty="0" err="1"/>
              <a:t>Invoice</a:t>
            </a:r>
            <a:r>
              <a:rPr lang="fr-BE" dirty="0"/>
              <a:t> Lines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173</a:t>
            </a:fld>
            <a:endParaRPr lang="en-B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D6A7472-AEF5-4E4F-849D-6956388DA7C1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0BF994-DAF0-4D06-80B3-1888149E8C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5575" y="0"/>
            <a:ext cx="1876425" cy="20669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42D50F6-5158-4063-9C31-B4901CD77F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928255"/>
            <a:ext cx="9401175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176272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8 - Lines to </a:t>
            </a:r>
            <a:r>
              <a:rPr lang="fr-BE" dirty="0" err="1"/>
              <a:t>Pay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174</a:t>
            </a:fld>
            <a:endParaRPr lang="en-B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8EA2B7C-1C6E-440F-BBB2-72B908A4BDFE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568C71-547E-4988-9316-C9FF737758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5409" y="0"/>
            <a:ext cx="1952625" cy="40862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04753D4-D995-4D04-99DF-3017F5841B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27314"/>
            <a:ext cx="9359034" cy="2047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489585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9 - Payments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175</a:t>
            </a:fld>
            <a:endParaRPr lang="en-B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D6A7472-AEF5-4E4F-849D-6956388DA7C1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FE3B6B-D2B2-4373-AEE8-49EE961A86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48950" y="0"/>
            <a:ext cx="1543050" cy="23431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68028B8-CD87-4391-8365-9354A964AD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003935"/>
            <a:ext cx="11353800" cy="2344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477448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10 - </a:t>
            </a:r>
            <a:r>
              <a:rPr lang="fr-BE" dirty="0" err="1"/>
              <a:t>Journals</a:t>
            </a:r>
            <a:r>
              <a:rPr lang="fr-BE" dirty="0"/>
              <a:t> - </a:t>
            </a:r>
            <a:r>
              <a:rPr lang="fr-BE" dirty="0" err="1"/>
              <a:t>Periods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176</a:t>
            </a:fld>
            <a:endParaRPr lang="en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82DAE81-FDF9-47F2-9920-E541B83BD1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7925" y="0"/>
            <a:ext cx="2124075" cy="31337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D05181E-8628-415E-8DE3-F7E07A656E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827314"/>
            <a:ext cx="3761510" cy="16223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1C30BAB-49DE-45DF-8A80-A06C34207E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198" y="3339842"/>
            <a:ext cx="11240111" cy="2423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431425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11 - </a:t>
            </a:r>
            <a:r>
              <a:rPr lang="fr-BE" dirty="0" err="1"/>
              <a:t>Account</a:t>
            </a:r>
            <a:r>
              <a:rPr lang="fr-BE" dirty="0"/>
              <a:t> Moves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177</a:t>
            </a:fld>
            <a:endParaRPr lang="en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82DAE81-FDF9-47F2-9920-E541B83BD1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7925" y="0"/>
            <a:ext cx="2124075" cy="31337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31CBC7F-CE2D-4DF2-A1D0-96C65F2E60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39149"/>
            <a:ext cx="6046472" cy="16177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429D644-74D2-4B24-A343-25C0725F1D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474395"/>
            <a:ext cx="7623152" cy="4276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91974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12 - Open Journal</a:t>
            </a:r>
            <a:endParaRPr lang="en-BE" dirty="0">
              <a:solidFill>
                <a:srgbClr val="FF0000"/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178</a:t>
            </a:fld>
            <a:endParaRPr lang="en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82DAE81-FDF9-47F2-9920-E541B83BD1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7925" y="0"/>
            <a:ext cx="2124075" cy="31337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D89EA40-BF80-4421-B432-DCDDC3EA84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853467"/>
            <a:ext cx="11353800" cy="24579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B179B91-5A52-4E3F-A040-CEAC80DD48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827314"/>
            <a:ext cx="6362700" cy="275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074433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13 - General </a:t>
            </a:r>
            <a:r>
              <a:rPr lang="fr-BE" dirty="0" err="1"/>
              <a:t>Ledger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179</a:t>
            </a:fld>
            <a:endParaRPr lang="en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FEB4926-95F1-441D-A54F-BF1129D48C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8450" y="0"/>
            <a:ext cx="1733550" cy="38671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6DD2719-E500-45CC-A1D5-05A52CC0B4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28675"/>
            <a:ext cx="9182100" cy="30384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8BAD92C-722F-48CE-8B9E-9767B9D73A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4441" y="3867150"/>
            <a:ext cx="9109792" cy="908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4555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0E83B-E575-4DE0-9F46-8A3E5DB5B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Sale Configuration</a:t>
            </a:r>
            <a:endParaRPr lang="en-BE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86D98FE-C924-48BB-BF86-41DE963BCA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783C4-A571-4DFA-957A-A65BFBF29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18</a:t>
            </a:fld>
            <a:endParaRPr lang="en-B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39B4FD-EE03-4EA8-A080-85667D4F029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184924645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14 - Balance </a:t>
            </a:r>
            <a:r>
              <a:rPr lang="fr-BE" dirty="0" err="1"/>
              <a:t>Sheet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180</a:t>
            </a:fld>
            <a:endParaRPr lang="en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6B5B91B-4505-4D05-A8BD-347C0F97E2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8900" y="0"/>
            <a:ext cx="1943100" cy="43338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44BCC4D-7F26-4E3E-BFD1-42647C752F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27314"/>
            <a:ext cx="9239250" cy="567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040651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14 - Balance </a:t>
            </a:r>
            <a:r>
              <a:rPr lang="fr-BE" dirty="0" err="1"/>
              <a:t>Sheet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181</a:t>
            </a:fld>
            <a:endParaRPr lang="en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6B5B91B-4505-4D05-A8BD-347C0F97E2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8900" y="0"/>
            <a:ext cx="1943100" cy="43338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FC8FC76-D9B4-436E-A7B7-4418A53DBA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827313"/>
            <a:ext cx="9092825" cy="5923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142231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16 - General Journal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182</a:t>
            </a:fld>
            <a:endParaRPr lang="en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C4539C4-5C83-439E-AF2D-7B6E46AEA3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8875" y="0"/>
            <a:ext cx="2143125" cy="48958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BAEAC71-B164-47FF-92C3-6999CD56E6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5429" y="5240305"/>
            <a:ext cx="4136571" cy="161769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DBD0ACB-F099-48A4-863E-86A79032A7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894628"/>
            <a:ext cx="8001000" cy="237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218120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0414C80-3FEB-49F7-A8EC-9C2C596E3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Customer </a:t>
            </a:r>
            <a:r>
              <a:rPr lang="fr-BE" dirty="0" err="1"/>
              <a:t>Payment</a:t>
            </a:r>
            <a:r>
              <a:rPr lang="fr-BE" dirty="0"/>
              <a:t> - State Changes - </a:t>
            </a:r>
            <a:r>
              <a:rPr lang="fr-BE" dirty="0" err="1"/>
              <a:t>Actual</a:t>
            </a:r>
            <a:r>
              <a:rPr lang="fr-BE" dirty="0"/>
              <a:t> States</a:t>
            </a:r>
            <a:endParaRPr lang="en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06592A5-26EA-440E-9779-67D7074C07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73F6F7-BA38-426C-B4FB-AC22D644C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183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499156295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3910E4C-E154-4D17-AD23-604AB3E35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Payment</a:t>
            </a:r>
            <a:endParaRPr lang="en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C50FFF0-A3FA-42F4-B8B4-F41FEDC441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6BE2466-A85C-4614-8562-0C14218FF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184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249853856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3910E4C-E154-4D17-AD23-604AB3E35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Payment</a:t>
            </a:r>
            <a:br>
              <a:rPr lang="fr-BE" dirty="0"/>
            </a:br>
            <a:r>
              <a:rPr lang="fr-BE" dirty="0" err="1"/>
              <a:t>Precondition</a:t>
            </a:r>
            <a:r>
              <a:rPr lang="fr-BE" dirty="0"/>
              <a:t>	</a:t>
            </a:r>
            <a:endParaRPr lang="en-BE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52666CB-445F-4E28-B6CD-2A5ADB0DC9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6BE2466-A85C-4614-8562-0C14218FF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185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285203295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Invoice</a:t>
            </a:r>
            <a:r>
              <a:rPr lang="fr-BE" dirty="0"/>
              <a:t> </a:t>
            </a:r>
            <a:r>
              <a:rPr lang="fr-BE" dirty="0" err="1"/>
              <a:t>Payment</a:t>
            </a:r>
            <a:r>
              <a:rPr lang="fr-BE" dirty="0"/>
              <a:t> Method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186</a:t>
            </a:fld>
            <a:endParaRPr lang="en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7031DF-FD1E-44FE-BC8C-E6C37DCE72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3125" y="0"/>
            <a:ext cx="2428875" cy="3429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CEAEC29-FE67-4433-A26C-BD0DEE12AF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5628" y="4183446"/>
            <a:ext cx="5567934" cy="267455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2BEED04-C3FE-4988-BF54-FB902D8C59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183446"/>
            <a:ext cx="5522458" cy="267455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BD87400-83F0-4315-A62B-78D9CFCAC3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977298"/>
            <a:ext cx="8562975" cy="188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100917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3910E4C-E154-4D17-AD23-604AB3E35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Payment</a:t>
            </a:r>
            <a:br>
              <a:rPr lang="fr-BE" dirty="0"/>
            </a:br>
            <a:r>
              <a:rPr lang="fr-BE" dirty="0"/>
              <a:t>Action	</a:t>
            </a:r>
            <a:endParaRPr lang="en-BE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52666CB-445F-4E28-B6CD-2A5ADB0DC9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6BE2466-A85C-4614-8562-0C14218FF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187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403501300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Customer </a:t>
            </a:r>
            <a:r>
              <a:rPr lang="fr-BE" dirty="0" err="1"/>
              <a:t>Invoices</a:t>
            </a:r>
            <a:r>
              <a:rPr lang="fr-BE" dirty="0"/>
              <a:t> (1/2)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188</a:t>
            </a:fld>
            <a:endParaRPr lang="en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0E75F71-2070-4EC3-89E4-9A95C3035F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6050" y="0"/>
            <a:ext cx="1885950" cy="18002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8220541-94F0-4BB8-9C3E-492F646017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330652"/>
            <a:ext cx="6759864" cy="42107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B60D92F-2579-4391-9B4B-C1F9D694C1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792678"/>
            <a:ext cx="4426527" cy="1420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719722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Customer </a:t>
            </a:r>
            <a:r>
              <a:rPr lang="fr-BE" dirty="0" err="1"/>
              <a:t>Invoices</a:t>
            </a:r>
            <a:r>
              <a:rPr lang="fr-BE" dirty="0"/>
              <a:t> (2/2)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189</a:t>
            </a:fld>
            <a:endParaRPr lang="en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EDF4E4-DE2D-4121-95C6-5E264E9AA3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6050" y="0"/>
            <a:ext cx="1885950" cy="18002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498FF22-3116-4CBE-9113-D72FE967FA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31361"/>
            <a:ext cx="8745529" cy="5919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1035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Sale Configuration (1/2)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19</a:t>
            </a:fld>
            <a:endParaRPr lang="en-BE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D04ADBF3-1A98-4D68-89AA-BCE29FE1E9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4100" y="0"/>
            <a:ext cx="2247900" cy="31242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F414D3C-6528-4DC2-AB93-6D53646626FD}"/>
              </a:ext>
            </a:extLst>
          </p:cNvPr>
          <p:cNvSpPr txBox="1"/>
          <p:nvPr/>
        </p:nvSpPr>
        <p:spPr>
          <a:xfrm>
            <a:off x="905608" y="1008102"/>
            <a:ext cx="5773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BE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4D442F-B499-4B3C-BA31-18B390EA04CF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7684968-F920-47C7-B717-4F450EDDFA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248" y="870772"/>
            <a:ext cx="5409646" cy="135081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306CC91-3B35-4159-BBA4-F414D66BB4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267357"/>
            <a:ext cx="5428125" cy="139166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23A5CBB-0B82-4446-9D6F-E63D80BC34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1" y="3704789"/>
            <a:ext cx="5412694" cy="141533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1A94F67-DC5D-4E12-B682-57A81A8E04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199" y="5116396"/>
            <a:ext cx="5356435" cy="1376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570126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3910E4C-E154-4D17-AD23-604AB3E35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Payment</a:t>
            </a:r>
            <a:br>
              <a:rPr lang="fr-BE" dirty="0"/>
            </a:br>
            <a:r>
              <a:rPr lang="fr-BE" dirty="0"/>
              <a:t>Impact	</a:t>
            </a:r>
            <a:endParaRPr lang="en-BE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52666CB-445F-4E28-B6CD-2A5ADB0DC9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6BE2466-A85C-4614-8562-0C14218FF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190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799617320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C9E7C025-68F1-400B-B5CB-40E253A80B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4624043"/>
              </p:ext>
            </p:extLst>
          </p:nvPr>
        </p:nvGraphicFramePr>
        <p:xfrm>
          <a:off x="843422" y="1038629"/>
          <a:ext cx="10901680" cy="43891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259996">
                  <a:extLst>
                    <a:ext uri="{9D8B030D-6E8A-4147-A177-3AD203B41FA5}">
                      <a16:colId xmlns:a16="http://schemas.microsoft.com/office/drawing/2014/main" val="1917891292"/>
                    </a:ext>
                  </a:extLst>
                </a:gridCol>
                <a:gridCol w="397164">
                  <a:extLst>
                    <a:ext uri="{9D8B030D-6E8A-4147-A177-3AD203B41FA5}">
                      <a16:colId xmlns:a16="http://schemas.microsoft.com/office/drawing/2014/main" val="633475278"/>
                    </a:ext>
                  </a:extLst>
                </a:gridCol>
                <a:gridCol w="3895005">
                  <a:extLst>
                    <a:ext uri="{9D8B030D-6E8A-4147-A177-3AD203B41FA5}">
                      <a16:colId xmlns:a16="http://schemas.microsoft.com/office/drawing/2014/main" val="2874765983"/>
                    </a:ext>
                  </a:extLst>
                </a:gridCol>
                <a:gridCol w="4349515">
                  <a:extLst>
                    <a:ext uri="{9D8B030D-6E8A-4147-A177-3AD203B41FA5}">
                      <a16:colId xmlns:a16="http://schemas.microsoft.com/office/drawing/2014/main" val="2991415599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/>
                        <a:t>State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1" dirty="0"/>
                        <a:t>Created - Updated - Deleted -Linked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631689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fr-BE" sz="1200" b="1" dirty="0"/>
                        <a:t>Customer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149680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Parties associated to Sales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Linked</a:t>
                      </a:r>
                      <a:r>
                        <a:rPr lang="fr-BE" sz="1200" dirty="0"/>
                        <a:t> to Sale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543936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Sale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6059405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Sales (Customer)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2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 err="1"/>
                        <a:t>Done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Updated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659693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Shipment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60544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Customer Shipments (Customer)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3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 err="1"/>
                        <a:t>Done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Updated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315323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Stock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882056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Stock Locations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4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dirty="0"/>
                        <a:t>Updated [Storage Zone += Move ; Output Zone -= Move]</a:t>
                      </a:r>
                      <a:endParaRPr lang="en-BE" sz="1200" b="0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980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Stock Moves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5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 err="1"/>
                        <a:t>Done</a:t>
                      </a:r>
                      <a:r>
                        <a:rPr lang="en-US" sz="1200" dirty="0"/>
                        <a:t> [Storage to Output] ; </a:t>
                      </a:r>
                      <a:r>
                        <a:rPr lang="fr-BE" sz="1200" dirty="0" err="1"/>
                        <a:t>Done</a:t>
                      </a:r>
                      <a:r>
                        <a:rPr lang="en-US" sz="1200" dirty="0"/>
                        <a:t> [Output to Customer]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Updated [Storage to Output] ; Created [Output to Customer]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40208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Invoice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654954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Invoices (Customer)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6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 err="1"/>
                        <a:t>Paid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Updated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094294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fr-BE" sz="1200" b="0" dirty="0" err="1"/>
                        <a:t>Invoice</a:t>
                      </a:r>
                      <a:r>
                        <a:rPr lang="fr-BE" sz="1200" b="0" dirty="0"/>
                        <a:t> Lines</a:t>
                      </a:r>
                      <a:endParaRPr lang="en-BE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7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232832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Payment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170514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Lines to Pay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8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00212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Payments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9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7705140"/>
                  </a:ext>
                </a:extLst>
              </a:tr>
            </a:tbl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DCA0B4-61CD-4601-A4A8-F72E4F5CD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191</a:t>
            </a:fld>
            <a:endParaRPr lang="en-B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33709F-AED1-49B6-9FA2-1D0E1D9FD303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011DCAB-6195-4663-AC52-EFDDCE008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62189"/>
          </a:xfrm>
        </p:spPr>
        <p:txBody>
          <a:bodyPr/>
          <a:lstStyle/>
          <a:p>
            <a:r>
              <a:rPr lang="fr-BE" dirty="0" err="1"/>
              <a:t>Payment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562697617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DCA0B4-61CD-4601-A4A8-F72E4F5CD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192</a:t>
            </a:fld>
            <a:endParaRPr lang="en-B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33709F-AED1-49B6-9FA2-1D0E1D9FD303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CB1C1F5-B352-47AC-B7EA-7E9C6EFF9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62189"/>
          </a:xfrm>
        </p:spPr>
        <p:txBody>
          <a:bodyPr/>
          <a:lstStyle/>
          <a:p>
            <a:r>
              <a:rPr lang="fr-BE" dirty="0" err="1"/>
              <a:t>Payment</a:t>
            </a:r>
            <a:endParaRPr lang="en-BE" dirty="0"/>
          </a:p>
        </p:txBody>
      </p:sp>
      <p:graphicFrame>
        <p:nvGraphicFramePr>
          <p:cNvPr id="10" name="Table 5">
            <a:extLst>
              <a:ext uri="{FF2B5EF4-FFF2-40B4-BE49-F238E27FC236}">
                <a16:creationId xmlns:a16="http://schemas.microsoft.com/office/drawing/2014/main" id="{A45A4DE4-E78C-4415-8EBE-B0B08BBB0AEC}"/>
              </a:ext>
            </a:extLst>
          </p:cNvPr>
          <p:cNvGraphicFramePr>
            <a:graphicFrameLocks noGrp="1"/>
          </p:cNvGraphicFramePr>
          <p:nvPr/>
        </p:nvGraphicFramePr>
        <p:xfrm>
          <a:off x="850349" y="1038629"/>
          <a:ext cx="10901680" cy="24688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253069">
                  <a:extLst>
                    <a:ext uri="{9D8B030D-6E8A-4147-A177-3AD203B41FA5}">
                      <a16:colId xmlns:a16="http://schemas.microsoft.com/office/drawing/2014/main" val="1917891292"/>
                    </a:ext>
                  </a:extLst>
                </a:gridCol>
                <a:gridCol w="397164">
                  <a:extLst>
                    <a:ext uri="{9D8B030D-6E8A-4147-A177-3AD203B41FA5}">
                      <a16:colId xmlns:a16="http://schemas.microsoft.com/office/drawing/2014/main" val="633475278"/>
                    </a:ext>
                  </a:extLst>
                </a:gridCol>
                <a:gridCol w="3565236">
                  <a:extLst>
                    <a:ext uri="{9D8B030D-6E8A-4147-A177-3AD203B41FA5}">
                      <a16:colId xmlns:a16="http://schemas.microsoft.com/office/drawing/2014/main" val="2874765983"/>
                    </a:ext>
                  </a:extLst>
                </a:gridCol>
                <a:gridCol w="4686211">
                  <a:extLst>
                    <a:ext uri="{9D8B030D-6E8A-4147-A177-3AD203B41FA5}">
                      <a16:colId xmlns:a16="http://schemas.microsoft.com/office/drawing/2014/main" val="2991415599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Accounting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631689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Journals - Periods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10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 err="1"/>
                        <a:t>Posted</a:t>
                      </a:r>
                      <a:r>
                        <a:rPr lang="fr-BE" sz="1200" dirty="0"/>
                        <a:t> [</a:t>
                      </a:r>
                      <a:r>
                        <a:rPr lang="fr-BE" sz="1200" dirty="0" err="1"/>
                        <a:t>Account</a:t>
                      </a:r>
                      <a:r>
                        <a:rPr lang="fr-BE" sz="1200" dirty="0"/>
                        <a:t> Move Lines]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Created</a:t>
                      </a:r>
                      <a:r>
                        <a:rPr lang="fr-BE" sz="1200" dirty="0"/>
                        <a:t> [</a:t>
                      </a:r>
                      <a:r>
                        <a:rPr lang="fr-BE" sz="1200" dirty="0" err="1"/>
                        <a:t>Account</a:t>
                      </a:r>
                      <a:r>
                        <a:rPr lang="fr-BE" sz="1200" dirty="0"/>
                        <a:t> Move Lines : 4111 - 7011]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13800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Account Moves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11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 err="1"/>
                        <a:t>Posted</a:t>
                      </a:r>
                      <a:r>
                        <a:rPr lang="fr-BE" sz="1200" dirty="0"/>
                        <a:t> [</a:t>
                      </a:r>
                      <a:r>
                        <a:rPr lang="fr-BE" sz="1200" dirty="0" err="1"/>
                        <a:t>Account</a:t>
                      </a:r>
                      <a:r>
                        <a:rPr lang="fr-BE" sz="1200" dirty="0"/>
                        <a:t> Move Lines]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Created</a:t>
                      </a:r>
                      <a:r>
                        <a:rPr lang="fr-BE" sz="1200" dirty="0"/>
                        <a:t> [</a:t>
                      </a:r>
                      <a:r>
                        <a:rPr lang="fr-BE" sz="1200" dirty="0" err="1"/>
                        <a:t>Account</a:t>
                      </a:r>
                      <a:r>
                        <a:rPr lang="fr-BE" sz="1200" dirty="0"/>
                        <a:t> Move Lines : 4111 - 7011]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072422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Open Journal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12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 err="1"/>
                        <a:t>Posted</a:t>
                      </a:r>
                      <a:r>
                        <a:rPr lang="fr-BE" sz="1200" dirty="0"/>
                        <a:t> [</a:t>
                      </a:r>
                      <a:r>
                        <a:rPr lang="fr-BE" sz="1200" dirty="0" err="1"/>
                        <a:t>Account</a:t>
                      </a:r>
                      <a:r>
                        <a:rPr lang="fr-BE" sz="1200" dirty="0"/>
                        <a:t> Move Lines]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Created</a:t>
                      </a:r>
                      <a:r>
                        <a:rPr lang="fr-BE" sz="1200" dirty="0"/>
                        <a:t> [</a:t>
                      </a:r>
                      <a:r>
                        <a:rPr lang="fr-BE" sz="1200" dirty="0" err="1"/>
                        <a:t>Account</a:t>
                      </a:r>
                      <a:r>
                        <a:rPr lang="fr-BE" sz="1200" dirty="0"/>
                        <a:t> Move Lines : 4111 - 7011] ; Journal « Revenue » for Q1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158633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General Ledger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13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Updated</a:t>
                      </a:r>
                      <a:r>
                        <a:rPr lang="fr-BE" sz="1200" dirty="0"/>
                        <a:t> [</a:t>
                      </a:r>
                      <a:r>
                        <a:rPr lang="fr-BE" sz="1200" dirty="0" err="1"/>
                        <a:t>Accounts</a:t>
                      </a:r>
                      <a:r>
                        <a:rPr lang="fr-BE" sz="1200" dirty="0"/>
                        <a:t> 4111 &amp; 7011]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36746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Balance Sheet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14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Updated</a:t>
                      </a:r>
                      <a:r>
                        <a:rPr lang="fr-BE" sz="1200" dirty="0"/>
                        <a:t> [</a:t>
                      </a:r>
                      <a:r>
                        <a:rPr lang="fr-BE" sz="1200" dirty="0" err="1"/>
                        <a:t>Accounts</a:t>
                      </a:r>
                      <a:r>
                        <a:rPr lang="fr-BE" sz="1200" dirty="0"/>
                        <a:t> 4111]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461915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Income Statement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15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Updated</a:t>
                      </a:r>
                      <a:r>
                        <a:rPr lang="fr-BE" sz="1200" dirty="0"/>
                        <a:t> [</a:t>
                      </a:r>
                      <a:r>
                        <a:rPr lang="fr-BE" sz="1200" dirty="0" err="1"/>
                        <a:t>Accounts</a:t>
                      </a:r>
                      <a:r>
                        <a:rPr lang="fr-BE" sz="1200" dirty="0"/>
                        <a:t> 7011]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07574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General Journal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16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 err="1"/>
                        <a:t>Posted</a:t>
                      </a:r>
                      <a:r>
                        <a:rPr lang="fr-BE" sz="1200" dirty="0"/>
                        <a:t> [</a:t>
                      </a:r>
                      <a:r>
                        <a:rPr lang="fr-BE" sz="1200" dirty="0" err="1"/>
                        <a:t>Account</a:t>
                      </a:r>
                      <a:r>
                        <a:rPr lang="fr-BE" sz="1200" dirty="0"/>
                        <a:t> Move Lines]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Created</a:t>
                      </a:r>
                      <a:r>
                        <a:rPr lang="fr-BE" sz="1200" dirty="0"/>
                        <a:t> [</a:t>
                      </a:r>
                      <a:r>
                        <a:rPr lang="fr-BE" sz="1200" dirty="0" err="1"/>
                        <a:t>Account</a:t>
                      </a:r>
                      <a:r>
                        <a:rPr lang="fr-BE" sz="1200" dirty="0"/>
                        <a:t> Move Lines : 4111 - 7011]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518041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Accounting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14579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47910750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946AA46-4E11-4A95-8DF8-17A4BA32E0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4693" y="1595736"/>
            <a:ext cx="5717307" cy="526403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1 - Parties </a:t>
            </a:r>
            <a:r>
              <a:rPr lang="fr-BE" dirty="0" err="1"/>
              <a:t>associated</a:t>
            </a:r>
            <a:r>
              <a:rPr lang="fr-BE" dirty="0"/>
              <a:t> to Sales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193</a:t>
            </a:fld>
            <a:endParaRPr lang="en-B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9391F69-7ED9-4946-8D4C-B46A15F3E84A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2F85DE0-B60A-4475-B731-426C27AE62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9775" y="0"/>
            <a:ext cx="2562225" cy="13430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FA3FA12-7E3B-46E8-921C-6EED82AFB4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6066" y="827313"/>
            <a:ext cx="5443970" cy="1603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119938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1 - Parties </a:t>
            </a:r>
            <a:r>
              <a:rPr lang="fr-BE" dirty="0" err="1"/>
              <a:t>associated</a:t>
            </a:r>
            <a:r>
              <a:rPr lang="fr-BE" dirty="0"/>
              <a:t> to Sales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194</a:t>
            </a:fld>
            <a:endParaRPr lang="en-B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9391F69-7ED9-4946-8D4C-B46A15F3E84A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2F85DE0-B60A-4475-B731-426C27AE62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9775" y="0"/>
            <a:ext cx="2562225" cy="13430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DB4DFE7-2F8E-494A-9361-DC23131D4E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27314"/>
            <a:ext cx="8791575" cy="4598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393753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2 - Sales | Sales (CUS01)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195</a:t>
            </a:fld>
            <a:endParaRPr lang="en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FCED865-7B3D-4380-9CEC-4953473B0F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4125" y="-11087"/>
            <a:ext cx="2047875" cy="34956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D89A410-5C78-452C-B0F6-5C6A3F3726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27314"/>
            <a:ext cx="5044151" cy="125086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650A75B-32AD-4E25-9416-A2D822B997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078181"/>
            <a:ext cx="6068828" cy="4779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185159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Customer </a:t>
            </a:r>
            <a:r>
              <a:rPr lang="fr-BE" dirty="0" err="1"/>
              <a:t>Invoices</a:t>
            </a:r>
            <a:r>
              <a:rPr lang="fr-BE" dirty="0"/>
              <a:t> (1/2)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196</a:t>
            </a:fld>
            <a:endParaRPr lang="en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0E75F71-2070-4EC3-89E4-9A95C3035F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6050" y="0"/>
            <a:ext cx="1885950" cy="18002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24D9647-228E-4794-8A57-732D321D1F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27314"/>
            <a:ext cx="4842164" cy="15792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0CFCFD4-9D53-41F5-AF7C-136B1A9324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435" y="2406563"/>
            <a:ext cx="7174607" cy="4343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810517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Customer </a:t>
            </a:r>
            <a:r>
              <a:rPr lang="fr-BE" dirty="0" err="1"/>
              <a:t>Invoices</a:t>
            </a:r>
            <a:r>
              <a:rPr lang="fr-BE" dirty="0"/>
              <a:t> (2/2)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197</a:t>
            </a:fld>
            <a:endParaRPr lang="en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EDF4E4-DE2D-4121-95C6-5E264E9AA3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6050" y="0"/>
            <a:ext cx="1885950" cy="18002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08AAABD-A7D1-49EC-BADD-665A09EEC3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793863"/>
            <a:ext cx="9229395" cy="5956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928357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7 - </a:t>
            </a:r>
            <a:r>
              <a:rPr lang="fr-BE" dirty="0" err="1"/>
              <a:t>Invoice</a:t>
            </a:r>
            <a:r>
              <a:rPr lang="fr-BE" dirty="0"/>
              <a:t> Lines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198</a:t>
            </a:fld>
            <a:endParaRPr lang="en-B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D6A7472-AEF5-4E4F-849D-6956388DA7C1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0BF994-DAF0-4D06-80B3-1888149E8C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5575" y="0"/>
            <a:ext cx="1876425" cy="20669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42D50F6-5158-4063-9C31-B4901CD77F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928255"/>
            <a:ext cx="9401175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160833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8 - Lines to </a:t>
            </a:r>
            <a:r>
              <a:rPr lang="fr-BE" dirty="0" err="1"/>
              <a:t>Pay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199</a:t>
            </a:fld>
            <a:endParaRPr lang="en-B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8EA2B7C-1C6E-440F-BBB2-72B908A4BDFE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568C71-547E-4988-9316-C9FF737758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5409" y="0"/>
            <a:ext cx="1952625" cy="40862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92AC87A-9D46-4C16-96DB-4FE5B90CEF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95639"/>
            <a:ext cx="7924800" cy="1884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4873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ABBF0-44BB-4BD7-BF73-1C1B53AB8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Table of Contents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61569B-4D1E-4EC2-AC4D-DB1D229470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228C1D-3324-49D2-B699-117C49B9F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2</a:t>
            </a:fld>
            <a:endParaRPr lang="en-B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4B9C73-4149-4D19-AF4C-E3E0DE2E7F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4971" y="0"/>
            <a:ext cx="3797030" cy="6859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6044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Sale Configuration (2/2)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20</a:t>
            </a:fld>
            <a:endParaRPr lang="en-BE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D04ADBF3-1A98-4D68-89AA-BCE29FE1E9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4100" y="0"/>
            <a:ext cx="2247900" cy="31242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F414D3C-6528-4DC2-AB93-6D53646626FD}"/>
              </a:ext>
            </a:extLst>
          </p:cNvPr>
          <p:cNvSpPr txBox="1"/>
          <p:nvPr/>
        </p:nvSpPr>
        <p:spPr>
          <a:xfrm>
            <a:off x="905608" y="1008102"/>
            <a:ext cx="5773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EC3EE12-2D24-4EC2-8911-FB2EF095B9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609" y="828675"/>
            <a:ext cx="4997424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796387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9 - Payments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200</a:t>
            </a:fld>
            <a:endParaRPr lang="en-B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D6A7472-AEF5-4E4F-849D-6956388DA7C1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FE3B6B-D2B2-4373-AEE8-49EE961A86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48950" y="0"/>
            <a:ext cx="1543050" cy="23431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68028B8-CD87-4391-8365-9354A964AD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003935"/>
            <a:ext cx="11353800" cy="2344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993751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10 - </a:t>
            </a:r>
            <a:r>
              <a:rPr lang="fr-BE" dirty="0" err="1"/>
              <a:t>Journals</a:t>
            </a:r>
            <a:r>
              <a:rPr lang="fr-BE" dirty="0"/>
              <a:t> - </a:t>
            </a:r>
            <a:r>
              <a:rPr lang="fr-BE" dirty="0" err="1"/>
              <a:t>Periods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201</a:t>
            </a:fld>
            <a:endParaRPr lang="en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82DAE81-FDF9-47F2-9920-E541B83BD1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7925" y="0"/>
            <a:ext cx="2124075" cy="31337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D05181E-8628-415E-8DE3-F7E07A656E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8" y="827313"/>
            <a:ext cx="5347525" cy="23064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1C30BAB-49DE-45DF-8A80-A06C34207E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199" y="3375890"/>
            <a:ext cx="11244264" cy="2424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045427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10 - </a:t>
            </a:r>
            <a:r>
              <a:rPr lang="fr-BE" dirty="0" err="1"/>
              <a:t>Journals</a:t>
            </a:r>
            <a:r>
              <a:rPr lang="fr-BE" dirty="0"/>
              <a:t> - </a:t>
            </a:r>
            <a:r>
              <a:rPr lang="fr-BE" dirty="0" err="1"/>
              <a:t>Periods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202</a:t>
            </a:fld>
            <a:endParaRPr lang="en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82DAE81-FDF9-47F2-9920-E541B83BD1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7925" y="0"/>
            <a:ext cx="2124075" cy="31337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78FACAE-7CBC-4143-9AEC-8B5E846A4D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8" y="785132"/>
            <a:ext cx="5362575" cy="23907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1EC82A2-2E99-41BA-9952-A549651CFB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198" y="3318071"/>
            <a:ext cx="11237538" cy="2926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914165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11 - </a:t>
            </a:r>
            <a:r>
              <a:rPr lang="fr-BE" dirty="0" err="1"/>
              <a:t>Account</a:t>
            </a:r>
            <a:r>
              <a:rPr lang="fr-BE" dirty="0"/>
              <a:t> Moves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203</a:t>
            </a:fld>
            <a:endParaRPr lang="en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82DAE81-FDF9-47F2-9920-E541B83BD1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7925" y="0"/>
            <a:ext cx="2124075" cy="31337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429D644-74D2-4B24-A343-25C0725F1D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474395"/>
            <a:ext cx="7623152" cy="427602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D7EE012-BDFF-420B-BA6F-A0C4C7C3E4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762000"/>
            <a:ext cx="5476603" cy="1620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83833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11 - </a:t>
            </a:r>
            <a:r>
              <a:rPr lang="fr-BE" dirty="0" err="1"/>
              <a:t>Account</a:t>
            </a:r>
            <a:r>
              <a:rPr lang="fr-BE" dirty="0"/>
              <a:t> Moves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204</a:t>
            </a:fld>
            <a:endParaRPr lang="en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82DAE81-FDF9-47F2-9920-E541B83BD1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7925" y="0"/>
            <a:ext cx="2124075" cy="31337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8F7B419-F2F0-427C-A5EB-A55D816DC3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928407"/>
            <a:ext cx="9229725" cy="4913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135855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12 - Open Journal</a:t>
            </a:r>
            <a:endParaRPr lang="en-BE" dirty="0">
              <a:solidFill>
                <a:srgbClr val="FF0000"/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205</a:t>
            </a:fld>
            <a:endParaRPr lang="en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82DAE81-FDF9-47F2-9920-E541B83BD1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7925" y="0"/>
            <a:ext cx="2124075" cy="31337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D89EA40-BF80-4421-B432-DCDDC3EA84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853467"/>
            <a:ext cx="11353800" cy="24579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B179B91-5A52-4E3F-A040-CEAC80DD48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827314"/>
            <a:ext cx="6362700" cy="275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018024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12 - Open Journal</a:t>
            </a:r>
            <a:endParaRPr lang="en-BE" dirty="0">
              <a:solidFill>
                <a:srgbClr val="FF0000"/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206</a:t>
            </a:fld>
            <a:endParaRPr lang="en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82DAE81-FDF9-47F2-9920-E541B83BD1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7925" y="0"/>
            <a:ext cx="2124075" cy="31337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28CF9CE-11CC-406B-B026-96F3904E5B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181100"/>
            <a:ext cx="6105525" cy="19526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200ADF3-456D-4801-BB0C-35E3198E1A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384800"/>
            <a:ext cx="11187333" cy="2960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279637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13 - General </a:t>
            </a:r>
            <a:r>
              <a:rPr lang="fr-BE" dirty="0" err="1"/>
              <a:t>Ledger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207</a:t>
            </a:fld>
            <a:endParaRPr lang="en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FEB4926-95F1-441D-A54F-BF1129D48C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8450" y="0"/>
            <a:ext cx="1733550" cy="38671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8BAD92C-722F-48CE-8B9E-9767B9D73A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568" y="4245841"/>
            <a:ext cx="8870373" cy="88418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92AE612-40A8-4C36-A46E-D129DB468D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4441" y="844344"/>
            <a:ext cx="8953500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713016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14 - Balance </a:t>
            </a:r>
            <a:r>
              <a:rPr lang="fr-BE" dirty="0" err="1"/>
              <a:t>Sheet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208</a:t>
            </a:fld>
            <a:endParaRPr lang="en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6B5B91B-4505-4D05-A8BD-347C0F97E2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8900" y="0"/>
            <a:ext cx="1943100" cy="43338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6FCF43-F837-4670-B326-D517C4AA15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286" y="827314"/>
            <a:ext cx="8953500" cy="570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623391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14 - Balance </a:t>
            </a:r>
            <a:r>
              <a:rPr lang="fr-BE" dirty="0" err="1"/>
              <a:t>Sheet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209</a:t>
            </a:fld>
            <a:endParaRPr lang="en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6B5B91B-4505-4D05-A8BD-347C0F97E2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8900" y="0"/>
            <a:ext cx="1943100" cy="43338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4A7CB22-3717-4DDD-86FF-FDF3B55FB1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921737"/>
            <a:ext cx="8678265" cy="5828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7892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BCC9B23-B0AC-49FC-96A7-129B55CE5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Sale - State Changes - Impact </a:t>
            </a:r>
            <a:r>
              <a:rPr lang="fr-BE" dirty="0" err="1"/>
              <a:t>Analysis</a:t>
            </a:r>
            <a:r>
              <a:rPr lang="fr-BE" dirty="0"/>
              <a:t> Model</a:t>
            </a:r>
            <a:endParaRPr lang="en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E3F2EA9-01DD-47FB-AE6D-A1CD9F8D45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73F6F7-BA38-426C-B4FB-AC22D644C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21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69868747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16 - General Journal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210</a:t>
            </a:fld>
            <a:endParaRPr lang="en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C4539C4-5C83-439E-AF2D-7B6E46AEA3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8875" y="0"/>
            <a:ext cx="2143125" cy="48958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763E4D7-0E78-46FA-BA81-769338C5BF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989878"/>
            <a:ext cx="8010525" cy="46196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BAEAC71-B164-47FF-92C3-6999CD56E6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5429" y="5240305"/>
            <a:ext cx="4136571" cy="1617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3464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26F250-0299-4720-BD31-9A9645DF5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BE" dirty="0"/>
              <a:t>« Sales » </a:t>
            </a:r>
            <a:r>
              <a:rPr lang="fr-BE" dirty="0" err="1"/>
              <a:t>related</a:t>
            </a:r>
            <a:r>
              <a:rPr lang="fr-BE" dirty="0"/>
              <a:t> states</a:t>
            </a:r>
            <a:br>
              <a:rPr lang="en-BE" dirty="0"/>
            </a:br>
            <a:endParaRPr lang="en-B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DCA0B4-61CD-4601-A4A8-F72E4F5CD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22</a:t>
            </a:fld>
            <a:endParaRPr lang="en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D6A9B4A-5E0E-4097-8084-A3B9417802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437004"/>
            <a:ext cx="3632940" cy="116073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D29BB2E-4BC0-4025-BFD2-C3789336D9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131253"/>
            <a:ext cx="4650465" cy="114565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68636FE-B9C9-47BD-8007-0B42D72E41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090" y="4685146"/>
            <a:ext cx="2901830" cy="115319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D73427B-67CE-4BFE-A91D-4CBC207B4B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829126"/>
            <a:ext cx="5193145" cy="1303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5396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26F250-0299-4720-BD31-9A9645DF5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BE" dirty="0"/>
              <a:t>The basic State Diagram for « Sales »</a:t>
            </a:r>
            <a:br>
              <a:rPr lang="en-BE" dirty="0"/>
            </a:br>
            <a:endParaRPr lang="en-B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DCA0B4-61CD-4601-A4A8-F72E4F5CD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23</a:t>
            </a:fld>
            <a:endParaRPr lang="en-BE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86207A1-AC81-4C44-9A77-DC534A61F696}"/>
              </a:ext>
            </a:extLst>
          </p:cNvPr>
          <p:cNvSpPr txBox="1"/>
          <p:nvPr/>
        </p:nvSpPr>
        <p:spPr>
          <a:xfrm>
            <a:off x="838200" y="5439618"/>
            <a:ext cx="789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/>
              <a:t>The </a:t>
            </a:r>
            <a:r>
              <a:rPr lang="fr-BE" dirty="0" err="1"/>
              <a:t>diagram</a:t>
            </a:r>
            <a:r>
              <a:rPr lang="fr-BE" dirty="0"/>
              <a:t> </a:t>
            </a:r>
            <a:r>
              <a:rPr lang="fr-BE" dirty="0" err="1"/>
              <a:t>does</a:t>
            </a:r>
            <a:r>
              <a:rPr lang="fr-BE" dirty="0"/>
              <a:t> not display the action </a:t>
            </a:r>
            <a:r>
              <a:rPr lang="fr-BE" dirty="0" err="1"/>
              <a:t>that</a:t>
            </a:r>
            <a:r>
              <a:rPr lang="fr-BE" dirty="0"/>
              <a:t> triggers the state transition</a:t>
            </a:r>
            <a:endParaRPr lang="en-B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9E49B5-7374-40E2-93E0-C2226700B0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38325"/>
            <a:ext cx="11268075" cy="318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5383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Impact </a:t>
            </a:r>
            <a:r>
              <a:rPr lang="fr-BE" dirty="0" err="1"/>
              <a:t>analysis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24</a:t>
            </a:fld>
            <a:endParaRPr lang="en-B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9391F69-7ED9-4946-8D4C-B46A15F3E84A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C26923-D0A2-4EB3-91E1-6942B3552F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39798"/>
            <a:ext cx="2562225" cy="13144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EB77470-3D19-4FD0-AC7F-149DF731EA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3088" y="1539798"/>
            <a:ext cx="2095500" cy="47053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77A8124-D5AD-4385-88B9-55C1BF611C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539798"/>
            <a:ext cx="2400300" cy="33718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E1B9551-891D-4532-B88C-FE0CE98AEA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43712" y="1539798"/>
            <a:ext cx="1988943" cy="3537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2381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Impact </a:t>
            </a:r>
            <a:r>
              <a:rPr lang="fr-BE" dirty="0" err="1"/>
              <a:t>analysis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25</a:t>
            </a:fld>
            <a:endParaRPr lang="en-B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9391F69-7ED9-4946-8D4C-B46A15F3E84A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ECE5F2-6A6E-462F-864C-0C1F4F55B7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9275" y="1381496"/>
            <a:ext cx="2115435" cy="453937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E9B51C2-C56B-4801-A095-0437168B56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9010" y="1381496"/>
            <a:ext cx="1962150" cy="23431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05BC323-B1CD-4DAE-8868-B065F73B65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7303" y="1381496"/>
            <a:ext cx="1962150" cy="234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5935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Impact </a:t>
            </a:r>
            <a:r>
              <a:rPr lang="fr-BE" dirty="0" err="1"/>
              <a:t>analysis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26</a:t>
            </a:fld>
            <a:endParaRPr lang="en-B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8EA2B7C-1C6E-440F-BBB2-72B908A4BDFE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B89B926-5ED3-4366-BE7F-64965E5030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2014" y="1781930"/>
            <a:ext cx="2124075" cy="31337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3FA9430-55FB-4F10-BA1B-C5880630A0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1004" y="1781931"/>
            <a:ext cx="2124075" cy="31337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6B68540-4B72-42CB-B4E9-9E2D8BAAE6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9994" y="1781931"/>
            <a:ext cx="2124075" cy="3133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0497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Impact </a:t>
            </a:r>
            <a:r>
              <a:rPr lang="fr-BE" dirty="0" err="1"/>
              <a:t>analysis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27</a:t>
            </a:fld>
            <a:endParaRPr lang="en-B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8EA2B7C-1C6E-440F-BBB2-72B908A4BDFE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C72C136-AF9E-4F91-A067-290F53FD8F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9702" y="1557704"/>
            <a:ext cx="1733550" cy="38671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88C7AF3-94D5-41A6-9E33-E781438979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2856" y="1557704"/>
            <a:ext cx="1943100" cy="433387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B05E57B-8A2A-43FE-93F1-8816C8EEFA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5560" y="1558602"/>
            <a:ext cx="2047875" cy="471487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E07E0BF-AD45-443A-8DD8-9BB885E6F2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03039" y="1557704"/>
            <a:ext cx="2143125" cy="489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6646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0414C80-3FEB-49F7-A8EC-9C2C596E3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Customer Sale - State Changes - Impact </a:t>
            </a:r>
            <a:r>
              <a:rPr lang="fr-BE" dirty="0" err="1"/>
              <a:t>Analysis</a:t>
            </a:r>
            <a:endParaRPr lang="en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06592A5-26EA-440E-9779-67D7074C07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73F6F7-BA38-426C-B4FB-AC22D644C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28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153404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0E83B-E575-4DE0-9F46-8A3E5DB5B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Sale</a:t>
            </a:r>
            <a:br>
              <a:rPr lang="fr-BE" dirty="0"/>
            </a:br>
            <a:r>
              <a:rPr lang="fr-BE" dirty="0" err="1"/>
              <a:t>From</a:t>
            </a:r>
            <a:r>
              <a:rPr lang="fr-BE" dirty="0"/>
              <a:t> State « </a:t>
            </a:r>
            <a:r>
              <a:rPr lang="fr-BE" dirty="0" err="1"/>
              <a:t>Nill</a:t>
            </a:r>
            <a:r>
              <a:rPr lang="fr-BE" dirty="0"/>
              <a:t> » to State « Draft »</a:t>
            </a:r>
            <a:endParaRPr lang="en-BE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86D98FE-C924-48BB-BF86-41DE963BCA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783C4-A571-4DFA-957A-A65BFBF29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29</a:t>
            </a:fld>
            <a:endParaRPr lang="en-B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39B4FD-EE03-4EA8-A080-85667D4F029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5901971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26F250-0299-4720-BD31-9A9645DF5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BE" dirty="0"/>
              <a:t>TOC</a:t>
            </a:r>
            <a:br>
              <a:rPr lang="en-BE" dirty="0"/>
            </a:br>
            <a:endParaRPr lang="en-B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DCA0B4-61CD-4601-A4A8-F72E4F5CD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3</a:t>
            </a:fld>
            <a:endParaRPr lang="en-BE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C3CF38-053F-4DA5-BC91-535DBF99CA18}"/>
              </a:ext>
            </a:extLst>
          </p:cNvPr>
          <p:cNvSpPr txBox="1"/>
          <p:nvPr/>
        </p:nvSpPr>
        <p:spPr>
          <a:xfrm>
            <a:off x="1131121" y="2028616"/>
            <a:ext cx="338974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600" b="1" dirty="0"/>
              <a:t>Customer</a:t>
            </a:r>
          </a:p>
          <a:p>
            <a:pPr algn="r"/>
            <a:r>
              <a:rPr lang="en-GB" sz="1600" b="1" dirty="0"/>
              <a:t>Product</a:t>
            </a:r>
          </a:p>
          <a:p>
            <a:pPr algn="r"/>
            <a:r>
              <a:rPr lang="en-GB" sz="1600" b="1" dirty="0"/>
              <a:t>Inventory &amp; Stock</a:t>
            </a:r>
          </a:p>
          <a:p>
            <a:pPr algn="r"/>
            <a:r>
              <a:rPr lang="en-GB" sz="1600" b="1" dirty="0"/>
              <a:t>Sale</a:t>
            </a:r>
            <a:br>
              <a:rPr lang="en-GB" sz="1600" b="1" dirty="0"/>
            </a:br>
            <a:endParaRPr lang="en-GB" sz="1600" b="1" dirty="0"/>
          </a:p>
          <a:p>
            <a:pPr algn="r"/>
            <a:r>
              <a:rPr lang="en-GB" sz="1600" b="1" dirty="0"/>
              <a:t>State Change - Impact Analysis Model</a:t>
            </a:r>
            <a:br>
              <a:rPr lang="en-GB" sz="1600" b="1" dirty="0"/>
            </a:br>
            <a:endParaRPr lang="en-GB" sz="1600" b="1" dirty="0"/>
          </a:p>
          <a:p>
            <a:pPr algn="r"/>
            <a:r>
              <a:rPr lang="en-GB" sz="1600" b="1" dirty="0"/>
              <a:t>Customer Sale</a:t>
            </a:r>
          </a:p>
          <a:p>
            <a:pPr algn="r"/>
            <a:r>
              <a:rPr lang="en-GB" sz="1600" b="1" dirty="0"/>
              <a:t>Customer Shipment</a:t>
            </a:r>
          </a:p>
          <a:p>
            <a:pPr algn="r"/>
            <a:r>
              <a:rPr lang="en-GB" sz="1600" b="1" dirty="0"/>
              <a:t>Customer Invoice</a:t>
            </a:r>
          </a:p>
          <a:p>
            <a:pPr algn="r"/>
            <a:r>
              <a:rPr lang="en-GB" sz="1600" b="1" dirty="0"/>
              <a:t>Customer Payment</a:t>
            </a:r>
          </a:p>
          <a:p>
            <a:pPr algn="r"/>
            <a:endParaRPr lang="en-BE" sz="16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024D3A-FD52-4AD0-B48A-DD840EF01353}"/>
              </a:ext>
            </a:extLst>
          </p:cNvPr>
          <p:cNvSpPr txBox="1"/>
          <p:nvPr/>
        </p:nvSpPr>
        <p:spPr>
          <a:xfrm>
            <a:off x="4520867" y="2028616"/>
            <a:ext cx="6832933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Customer-related modules have been activated</a:t>
            </a:r>
          </a:p>
          <a:p>
            <a:r>
              <a:rPr lang="en-GB" sz="1600" dirty="0"/>
              <a:t>Product-related modules have been activated</a:t>
            </a:r>
          </a:p>
          <a:p>
            <a:r>
              <a:rPr lang="en-GB" sz="1600" dirty="0"/>
              <a:t>Stock-related modules have been activated</a:t>
            </a:r>
          </a:p>
          <a:p>
            <a:r>
              <a:rPr lang="en-GB" sz="1600" dirty="0"/>
              <a:t>Activating Sale-related modules</a:t>
            </a:r>
            <a:br>
              <a:rPr lang="en-GB" sz="1600" dirty="0"/>
            </a:br>
            <a:endParaRPr lang="en-GB" sz="1600" dirty="0"/>
          </a:p>
          <a:p>
            <a:r>
              <a:rPr lang="en-GB" sz="1600" dirty="0"/>
              <a:t>The entities that record changes when performing “Sale” related operations</a:t>
            </a:r>
            <a:br>
              <a:rPr lang="en-GB" sz="1600" dirty="0"/>
            </a:br>
            <a:endParaRPr lang="en-GB" sz="1600" dirty="0"/>
          </a:p>
          <a:p>
            <a:r>
              <a:rPr lang="en-GB" sz="1600" dirty="0"/>
              <a:t>Recording a Sale</a:t>
            </a:r>
          </a:p>
          <a:p>
            <a:r>
              <a:rPr lang="en-GB" sz="1600" dirty="0"/>
              <a:t>Recording a Shipment</a:t>
            </a:r>
          </a:p>
          <a:p>
            <a:r>
              <a:rPr lang="en-GB" sz="1600" dirty="0"/>
              <a:t>Emitting an Invoice</a:t>
            </a:r>
          </a:p>
          <a:p>
            <a:r>
              <a:rPr lang="en-GB" sz="1600" dirty="0"/>
              <a:t>Paying an Invoice</a:t>
            </a:r>
            <a:endParaRPr lang="en-BE" sz="1600" dirty="0"/>
          </a:p>
        </p:txBody>
      </p:sp>
    </p:spTree>
    <p:extLst>
      <p:ext uri="{BB962C8B-B14F-4D97-AF65-F5344CB8AC3E}">
        <p14:creationId xmlns:p14="http://schemas.microsoft.com/office/powerpoint/2010/main" val="18295135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0E83B-E575-4DE0-9F46-8A3E5DB5B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Sale</a:t>
            </a:r>
            <a:br>
              <a:rPr lang="fr-BE" dirty="0"/>
            </a:br>
            <a:r>
              <a:rPr lang="fr-BE" dirty="0" err="1"/>
              <a:t>From</a:t>
            </a:r>
            <a:r>
              <a:rPr lang="fr-BE" dirty="0"/>
              <a:t> State « </a:t>
            </a:r>
            <a:r>
              <a:rPr lang="fr-BE" dirty="0" err="1"/>
              <a:t>Nill</a:t>
            </a:r>
            <a:r>
              <a:rPr lang="fr-BE" dirty="0"/>
              <a:t> » to State « Draft »</a:t>
            </a:r>
            <a:br>
              <a:rPr lang="fr-BE" dirty="0"/>
            </a:br>
            <a:r>
              <a:rPr lang="fr-BE" dirty="0"/>
              <a:t>Action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25C4C8-FE32-4BE2-8CB5-1ACC063EC6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783C4-A571-4DFA-957A-A65BFBF29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30</a:t>
            </a:fld>
            <a:endParaRPr lang="en-B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39B4FD-EE03-4EA8-A080-85667D4F029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4335812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Sale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31</a:t>
            </a:fld>
            <a:endParaRPr lang="en-BE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D8BD30-60C7-435E-BB0F-819BFE13F2EC}"/>
              </a:ext>
            </a:extLst>
          </p:cNvPr>
          <p:cNvSpPr txBox="1"/>
          <p:nvPr/>
        </p:nvSpPr>
        <p:spPr>
          <a:xfrm>
            <a:off x="7425075" y="1225690"/>
            <a:ext cx="24208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/>
              <a:t>Sales are not </a:t>
            </a:r>
            <a:r>
              <a:rPr lang="fr-BE" dirty="0" err="1"/>
              <a:t>numbered</a:t>
            </a:r>
            <a:r>
              <a:rPr lang="fr-BE" dirty="0"/>
              <a:t> </a:t>
            </a:r>
            <a:r>
              <a:rPr lang="fr-BE" dirty="0" err="1"/>
              <a:t>whilst</a:t>
            </a:r>
            <a:r>
              <a:rPr lang="fr-BE" dirty="0"/>
              <a:t> </a:t>
            </a:r>
            <a:r>
              <a:rPr lang="fr-BE" dirty="0" err="1"/>
              <a:t>they</a:t>
            </a:r>
            <a:r>
              <a:rPr lang="fr-BE" dirty="0"/>
              <a:t> are in state « Draft »</a:t>
            </a:r>
          </a:p>
          <a:p>
            <a:endParaRPr lang="en-BE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76977C9-E5E1-4AD0-BED4-6BDF040C93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827314"/>
            <a:ext cx="6126089" cy="167784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1930A28-833A-4C86-B801-CE09C90417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44125" y="-11087"/>
            <a:ext cx="2047875" cy="349567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F46C918-FAF5-436E-8904-2BB44F5BFF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724" y="2505161"/>
            <a:ext cx="4864821" cy="4347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1402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0E83B-E575-4DE0-9F46-8A3E5DB5B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Sale</a:t>
            </a:r>
            <a:br>
              <a:rPr lang="fr-BE" dirty="0"/>
            </a:br>
            <a:r>
              <a:rPr lang="fr-BE" dirty="0" err="1"/>
              <a:t>From</a:t>
            </a:r>
            <a:r>
              <a:rPr lang="fr-BE" dirty="0"/>
              <a:t> State « </a:t>
            </a:r>
            <a:r>
              <a:rPr lang="fr-BE" dirty="0" err="1"/>
              <a:t>Nill</a:t>
            </a:r>
            <a:r>
              <a:rPr lang="fr-BE" dirty="0"/>
              <a:t> » to State « Draft »</a:t>
            </a:r>
            <a:br>
              <a:rPr lang="fr-BE" dirty="0"/>
            </a:br>
            <a:r>
              <a:rPr lang="fr-BE" dirty="0"/>
              <a:t>Impact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25C4C8-FE32-4BE2-8CB5-1ACC063EC6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783C4-A571-4DFA-957A-A65BFBF29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32</a:t>
            </a:fld>
            <a:endParaRPr lang="en-B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39B4FD-EE03-4EA8-A080-85667D4F029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5201668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C9E7C025-68F1-400B-B5CB-40E253A80B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3997217"/>
              </p:ext>
            </p:extLst>
          </p:nvPr>
        </p:nvGraphicFramePr>
        <p:xfrm>
          <a:off x="843422" y="1038629"/>
          <a:ext cx="10901680" cy="43891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725420">
                  <a:extLst>
                    <a:ext uri="{9D8B030D-6E8A-4147-A177-3AD203B41FA5}">
                      <a16:colId xmlns:a16="http://schemas.microsoft.com/office/drawing/2014/main" val="1917891292"/>
                    </a:ext>
                  </a:extLst>
                </a:gridCol>
                <a:gridCol w="444500">
                  <a:extLst>
                    <a:ext uri="{9D8B030D-6E8A-4147-A177-3AD203B41FA5}">
                      <a16:colId xmlns:a16="http://schemas.microsoft.com/office/drawing/2014/main" val="633475278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2874765983"/>
                    </a:ext>
                  </a:extLst>
                </a:gridCol>
                <a:gridCol w="6055360">
                  <a:extLst>
                    <a:ext uri="{9D8B030D-6E8A-4147-A177-3AD203B41FA5}">
                      <a16:colId xmlns:a16="http://schemas.microsoft.com/office/drawing/2014/main" val="2991415599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/>
                        <a:t>State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1" dirty="0"/>
                        <a:t>Created - Updated - Deleted -Linked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631689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fr-BE" sz="1200" b="1" dirty="0"/>
                        <a:t>Customer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149680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Parties associated to Sales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Linked</a:t>
                      </a:r>
                      <a:r>
                        <a:rPr lang="fr-BE" sz="1200" dirty="0"/>
                        <a:t> to Sale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543936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Sale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6059405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Sales (Customer)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2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/>
                        <a:t>Draft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Created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659693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Shipment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60544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Customer Shipments (Customer)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3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315323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Stock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882056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Stock Locations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4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980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Stock Moves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5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40208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Invoice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654954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Invoices (Customer)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6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094294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fr-BE" sz="1200" b="0" dirty="0" err="1"/>
                        <a:t>Invoice</a:t>
                      </a:r>
                      <a:r>
                        <a:rPr lang="fr-BE" sz="1200" b="0" dirty="0"/>
                        <a:t> Lines</a:t>
                      </a:r>
                      <a:endParaRPr lang="en-BE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7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232832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Payment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170514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Lines to Pay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8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00212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Payments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9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7705140"/>
                  </a:ext>
                </a:extLst>
              </a:tr>
            </a:tbl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DCA0B4-61CD-4601-A4A8-F72E4F5CD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33</a:t>
            </a:fld>
            <a:endParaRPr lang="en-B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33709F-AED1-49B6-9FA2-1D0E1D9FD303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011DCAB-6195-4663-AC52-EFDDCE008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62189"/>
          </a:xfrm>
        </p:spPr>
        <p:txBody>
          <a:bodyPr/>
          <a:lstStyle/>
          <a:p>
            <a:r>
              <a:rPr lang="fr-BE" dirty="0"/>
              <a:t>Sale - </a:t>
            </a:r>
            <a:r>
              <a:rPr lang="fr-BE" dirty="0" err="1"/>
              <a:t>From</a:t>
            </a:r>
            <a:r>
              <a:rPr lang="fr-BE" dirty="0"/>
              <a:t> « </a:t>
            </a:r>
            <a:r>
              <a:rPr lang="fr-BE" dirty="0" err="1"/>
              <a:t>Nill</a:t>
            </a:r>
            <a:r>
              <a:rPr lang="fr-BE" dirty="0"/>
              <a:t> » To « Draft »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1338746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DCA0B4-61CD-4601-A4A8-F72E4F5CD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34</a:t>
            </a:fld>
            <a:endParaRPr lang="en-B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33709F-AED1-49B6-9FA2-1D0E1D9FD303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CB1C1F5-B352-47AC-B7EA-7E9C6EFF9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62189"/>
          </a:xfrm>
        </p:spPr>
        <p:txBody>
          <a:bodyPr/>
          <a:lstStyle/>
          <a:p>
            <a:r>
              <a:rPr lang="fr-BE" dirty="0"/>
              <a:t>Sale - </a:t>
            </a:r>
            <a:r>
              <a:rPr lang="fr-BE" dirty="0" err="1"/>
              <a:t>From</a:t>
            </a:r>
            <a:r>
              <a:rPr lang="fr-BE" dirty="0"/>
              <a:t> « </a:t>
            </a:r>
            <a:r>
              <a:rPr lang="fr-BE" dirty="0" err="1"/>
              <a:t>Nill</a:t>
            </a:r>
            <a:r>
              <a:rPr lang="fr-BE" dirty="0"/>
              <a:t> » To « Draft »</a:t>
            </a:r>
            <a:endParaRPr lang="en-BE" dirty="0"/>
          </a:p>
        </p:txBody>
      </p:sp>
      <p:graphicFrame>
        <p:nvGraphicFramePr>
          <p:cNvPr id="7" name="Table 5">
            <a:extLst>
              <a:ext uri="{FF2B5EF4-FFF2-40B4-BE49-F238E27FC236}">
                <a16:creationId xmlns:a16="http://schemas.microsoft.com/office/drawing/2014/main" id="{DCBA4A71-0802-4789-A9F0-35C1A18032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9125457"/>
              </p:ext>
            </p:extLst>
          </p:nvPr>
        </p:nvGraphicFramePr>
        <p:xfrm>
          <a:off x="850349" y="1038629"/>
          <a:ext cx="10901680" cy="24688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725420">
                  <a:extLst>
                    <a:ext uri="{9D8B030D-6E8A-4147-A177-3AD203B41FA5}">
                      <a16:colId xmlns:a16="http://schemas.microsoft.com/office/drawing/2014/main" val="1917891292"/>
                    </a:ext>
                  </a:extLst>
                </a:gridCol>
                <a:gridCol w="444500">
                  <a:extLst>
                    <a:ext uri="{9D8B030D-6E8A-4147-A177-3AD203B41FA5}">
                      <a16:colId xmlns:a16="http://schemas.microsoft.com/office/drawing/2014/main" val="633475278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2874765983"/>
                    </a:ext>
                  </a:extLst>
                </a:gridCol>
                <a:gridCol w="6055360">
                  <a:extLst>
                    <a:ext uri="{9D8B030D-6E8A-4147-A177-3AD203B41FA5}">
                      <a16:colId xmlns:a16="http://schemas.microsoft.com/office/drawing/2014/main" val="2991415599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/>
                        <a:t>State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1" dirty="0"/>
                        <a:t>Created - Updated - Deleted -Linked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631689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Accounting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13800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Journals - Periods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10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072422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Account Moves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11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158633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Open Journal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12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36746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General Ledger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13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461915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Balance Sheet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14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07574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Income Statement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15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518041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General Journal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16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14579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936948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3FF320-55FF-4F2A-945F-0788BC3993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5627DEA-B0AF-4DAC-9B04-AF42B1E7D2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35</a:t>
            </a:fld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20DB7C-29ED-4026-9230-8BB022D9D8B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33780800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1 - Parties </a:t>
            </a:r>
            <a:r>
              <a:rPr lang="fr-BE" dirty="0" err="1"/>
              <a:t>associated</a:t>
            </a:r>
            <a:r>
              <a:rPr lang="fr-BE" dirty="0"/>
              <a:t> to Sales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36</a:t>
            </a:fld>
            <a:endParaRPr lang="en-B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DFEE12-33FA-41E5-AD1B-7EE28CB69F97}"/>
              </a:ext>
            </a:extLst>
          </p:cNvPr>
          <p:cNvSpPr txBox="1"/>
          <p:nvPr/>
        </p:nvSpPr>
        <p:spPr>
          <a:xfrm>
            <a:off x="5939322" y="5937843"/>
            <a:ext cx="59459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 err="1"/>
              <a:t>We</a:t>
            </a:r>
            <a:r>
              <a:rPr lang="fr-BE" dirty="0"/>
              <a:t> can </a:t>
            </a:r>
            <a:r>
              <a:rPr lang="fr-BE" dirty="0" err="1"/>
              <a:t>navigate</a:t>
            </a:r>
            <a:r>
              <a:rPr lang="fr-BE" dirty="0"/>
              <a:t> to « Sales », « </a:t>
            </a:r>
            <a:r>
              <a:rPr lang="fr-BE" dirty="0" err="1"/>
              <a:t>Shipments</a:t>
            </a:r>
            <a:r>
              <a:rPr lang="fr-BE" dirty="0"/>
              <a:t> » or « </a:t>
            </a:r>
            <a:r>
              <a:rPr lang="fr-BE" dirty="0" err="1"/>
              <a:t>Invoices</a:t>
            </a:r>
            <a:r>
              <a:rPr lang="fr-BE" dirty="0"/>
              <a:t> » </a:t>
            </a:r>
            <a:r>
              <a:rPr lang="fr-BE" dirty="0" err="1"/>
              <a:t>from</a:t>
            </a:r>
            <a:r>
              <a:rPr lang="fr-BE" dirty="0"/>
              <a:t> </a:t>
            </a:r>
            <a:r>
              <a:rPr lang="fr-BE" dirty="0" err="1"/>
              <a:t>here</a:t>
            </a:r>
            <a:r>
              <a:rPr lang="fr-BE" dirty="0"/>
              <a:t> on or </a:t>
            </a:r>
            <a:r>
              <a:rPr lang="fr-BE" dirty="0" err="1"/>
              <a:t>from</a:t>
            </a:r>
            <a:r>
              <a:rPr lang="fr-BE" dirty="0"/>
              <a:t> Menu Items</a:t>
            </a:r>
            <a:endParaRPr lang="en-BE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9391F69-7ED9-4946-8D4C-B46A15F3E84A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06AE5BE-12C5-48A4-8E55-ABCCB37C53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827314"/>
            <a:ext cx="7677727" cy="190356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CAB0305-E552-4E1C-B5BA-15FED2E804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9775" y="0"/>
            <a:ext cx="2562225" cy="134302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B6598E8-4C40-4E43-A4AC-5FCABFA775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730883"/>
            <a:ext cx="4738913" cy="4127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2551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2 - Sales | Sales (SUP01)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37</a:t>
            </a:fld>
            <a:endParaRPr lang="en-B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E5EB953-C4D2-46E1-A009-0247BF803721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0E03CD-F79C-434F-B87A-E253B45DED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827315"/>
            <a:ext cx="7382937" cy="166296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B076689-E0B7-44DA-BBA1-1C40DC5B0A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490282"/>
            <a:ext cx="6310837" cy="436771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B622086-928B-4E6D-AC47-E01925A238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56193" y="0"/>
            <a:ext cx="2047875" cy="3495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2310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10 - </a:t>
            </a:r>
            <a:r>
              <a:rPr lang="fr-BE" dirty="0" err="1"/>
              <a:t>Journals</a:t>
            </a:r>
            <a:r>
              <a:rPr lang="fr-BE" dirty="0"/>
              <a:t> - </a:t>
            </a:r>
            <a:r>
              <a:rPr lang="fr-BE" dirty="0" err="1"/>
              <a:t>Periods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38</a:t>
            </a:fld>
            <a:endParaRPr lang="en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82DAE81-FDF9-47F2-9920-E541B83BD1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7925" y="0"/>
            <a:ext cx="2124075" cy="31337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6FFFC46-CEFA-4B49-9119-C4625D6A80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2571699"/>
            <a:ext cx="9179678" cy="199776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661B566-5DB6-4802-AD20-2718E04518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952" y="4783385"/>
            <a:ext cx="9224973" cy="196703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A531805-7135-4B67-8287-3218FB4C85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199" y="827315"/>
            <a:ext cx="5540830" cy="1530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63234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11 - </a:t>
            </a:r>
            <a:r>
              <a:rPr lang="fr-BE" dirty="0" err="1"/>
              <a:t>Account</a:t>
            </a:r>
            <a:r>
              <a:rPr lang="fr-BE" dirty="0"/>
              <a:t> Moves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39</a:t>
            </a:fld>
            <a:endParaRPr lang="en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82DAE81-FDF9-47F2-9920-E541B83BD1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7925" y="0"/>
            <a:ext cx="2124075" cy="31337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F494DCB-ED1D-464A-9104-6AF454703B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579533"/>
            <a:ext cx="8902852" cy="427846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C4AF9AE-6A8C-42B9-B51F-A0C7B9AFD5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088" y="827314"/>
            <a:ext cx="6809226" cy="1648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1358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ABBF0-44BB-4BD7-BF73-1C1B53AB8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Customer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61569B-4D1E-4EC2-AC4D-DB1D229470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DFC330-DB76-4A63-A3EB-12027A5E6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48089146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11 - </a:t>
            </a:r>
            <a:r>
              <a:rPr lang="fr-BE" dirty="0" err="1"/>
              <a:t>Account</a:t>
            </a:r>
            <a:r>
              <a:rPr lang="fr-BE" dirty="0"/>
              <a:t> Moves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40</a:t>
            </a:fld>
            <a:endParaRPr lang="en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82DAE81-FDF9-47F2-9920-E541B83BD1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7925" y="0"/>
            <a:ext cx="2124075" cy="31337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28A5C77-22D1-4B59-9667-58A9C2700C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192439"/>
            <a:ext cx="9046029" cy="5147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25457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12 - Open Journal</a:t>
            </a:r>
            <a:endParaRPr lang="en-BE" dirty="0">
              <a:solidFill>
                <a:srgbClr val="FF0000"/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41</a:t>
            </a:fld>
            <a:endParaRPr lang="en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82DAE81-FDF9-47F2-9920-E541B83BD1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7925" y="0"/>
            <a:ext cx="2124075" cy="31337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CC0D628-2EA7-4555-B9D6-C2F41B144F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981" y="3269559"/>
            <a:ext cx="9531927" cy="203474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393C87F-EDA8-4265-8AC5-A8B7211331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824607"/>
            <a:ext cx="4786745" cy="2377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89039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12 - Open Journal</a:t>
            </a:r>
            <a:endParaRPr lang="en-BE" dirty="0">
              <a:solidFill>
                <a:srgbClr val="FF0000"/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42</a:t>
            </a:fld>
            <a:endParaRPr lang="en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82DAE81-FDF9-47F2-9920-E541B83BD1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7925" y="0"/>
            <a:ext cx="2124075" cy="31337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B821DDF-9746-48C7-B393-49CDE38D06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326" y="827313"/>
            <a:ext cx="4795745" cy="23064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0F6DC11-6692-446E-A1A1-305D946800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7327" y="3201848"/>
            <a:ext cx="9140598" cy="1954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98986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13 - General </a:t>
            </a:r>
            <a:r>
              <a:rPr lang="fr-BE" dirty="0" err="1"/>
              <a:t>Ledger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43</a:t>
            </a:fld>
            <a:endParaRPr lang="en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FEB4926-95F1-441D-A54F-BF1129D48C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8450" y="0"/>
            <a:ext cx="1733550" cy="38671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58A2613-D9F9-492C-8EA8-6E47B04685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315392"/>
            <a:ext cx="8869218" cy="6738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B3AEE3D-1C12-40F5-8A1A-0AC959BEAD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801971"/>
            <a:ext cx="9048750" cy="340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26348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14 - Balance </a:t>
            </a:r>
            <a:r>
              <a:rPr lang="fr-BE" dirty="0" err="1"/>
              <a:t>Sheet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44</a:t>
            </a:fld>
            <a:endParaRPr lang="en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6B5B91B-4505-4D05-A8BD-347C0F97E2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8900" y="0"/>
            <a:ext cx="1943100" cy="43338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4A66E63-755C-462D-AF27-16CEBA510D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827314"/>
            <a:ext cx="8496300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3563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14 - Balance </a:t>
            </a:r>
            <a:r>
              <a:rPr lang="fr-BE" dirty="0" err="1"/>
              <a:t>Sheet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45</a:t>
            </a:fld>
            <a:endParaRPr lang="en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6B5B91B-4505-4D05-A8BD-347C0F97E2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8900" y="0"/>
            <a:ext cx="1943100" cy="43338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AA63047-A431-4435-B057-291DE232EC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27314"/>
            <a:ext cx="7866497" cy="6030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65890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16 - General Journal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46</a:t>
            </a:fld>
            <a:endParaRPr lang="en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C4539C4-5C83-439E-AF2D-7B6E46AEA3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8875" y="0"/>
            <a:ext cx="2143125" cy="48958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9E52C0E-4C26-4000-9A93-5122912FB9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35478"/>
            <a:ext cx="8181975" cy="47053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BAEAC71-B164-47FF-92C3-6999CD56E6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5429" y="5240305"/>
            <a:ext cx="4136571" cy="1617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35895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0E83B-E575-4DE0-9F46-8A3E5DB5B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Sale</a:t>
            </a:r>
            <a:br>
              <a:rPr lang="fr-BE" dirty="0"/>
            </a:br>
            <a:r>
              <a:rPr lang="fr-BE" dirty="0" err="1"/>
              <a:t>From</a:t>
            </a:r>
            <a:r>
              <a:rPr lang="fr-BE" dirty="0"/>
              <a:t> State « Draft » to State « Quotation »</a:t>
            </a:r>
            <a:endParaRPr lang="en-BE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423F989-1CD7-4155-AEF7-0E76A5CBD4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783C4-A571-4DFA-957A-A65BFBF29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47</a:t>
            </a:fld>
            <a:endParaRPr lang="en-B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39B4FD-EE03-4EA8-A080-85667D4F029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48663271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0E83B-E575-4DE0-9F46-8A3E5DB5B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Sale</a:t>
            </a:r>
            <a:br>
              <a:rPr lang="fr-BE" dirty="0"/>
            </a:br>
            <a:r>
              <a:rPr lang="fr-BE" dirty="0" err="1"/>
              <a:t>From</a:t>
            </a:r>
            <a:r>
              <a:rPr lang="fr-BE" dirty="0"/>
              <a:t> State « Draft » to State « Quotation »</a:t>
            </a:r>
            <a:br>
              <a:rPr lang="fr-BE" dirty="0"/>
            </a:br>
            <a:r>
              <a:rPr lang="fr-BE" dirty="0"/>
              <a:t>Action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25C4C8-FE32-4BE2-8CB5-1ACC063EC6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783C4-A571-4DFA-957A-A65BFBF29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48</a:t>
            </a:fld>
            <a:endParaRPr lang="en-B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39B4FD-EE03-4EA8-A080-85667D4F029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47460319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Sale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49</a:t>
            </a:fld>
            <a:endParaRPr lang="en-BE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D8BD30-60C7-435E-BB0F-819BFE13F2EC}"/>
              </a:ext>
            </a:extLst>
          </p:cNvPr>
          <p:cNvSpPr txBox="1"/>
          <p:nvPr/>
        </p:nvSpPr>
        <p:spPr>
          <a:xfrm>
            <a:off x="6631099" y="1725494"/>
            <a:ext cx="27806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/>
              <a:t>Sales are </a:t>
            </a:r>
            <a:r>
              <a:rPr lang="fr-BE" dirty="0" err="1"/>
              <a:t>numbered</a:t>
            </a:r>
            <a:r>
              <a:rPr lang="fr-BE" dirty="0"/>
              <a:t> </a:t>
            </a:r>
            <a:r>
              <a:rPr lang="fr-BE" dirty="0" err="1"/>
              <a:t>when</a:t>
            </a:r>
            <a:r>
              <a:rPr lang="fr-BE" dirty="0"/>
              <a:t> </a:t>
            </a:r>
            <a:r>
              <a:rPr lang="fr-BE" dirty="0" err="1"/>
              <a:t>they</a:t>
            </a:r>
            <a:r>
              <a:rPr lang="fr-BE" dirty="0"/>
              <a:t> </a:t>
            </a:r>
            <a:r>
              <a:rPr lang="fr-BE" dirty="0" err="1"/>
              <a:t>reach</a:t>
            </a:r>
            <a:r>
              <a:rPr lang="fr-BE" dirty="0"/>
              <a:t> state « Quotation »</a:t>
            </a:r>
          </a:p>
          <a:p>
            <a:endParaRPr lang="en-BE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1229F2D-02F3-4127-8ED5-7A0EAB527C9A}"/>
              </a:ext>
            </a:extLst>
          </p:cNvPr>
          <p:cNvSpPr txBox="1"/>
          <p:nvPr/>
        </p:nvSpPr>
        <p:spPr>
          <a:xfrm>
            <a:off x="6631099" y="4174147"/>
            <a:ext cx="41709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/>
              <a:t>Sales can </a:t>
            </a:r>
            <a:r>
              <a:rPr lang="fr-BE" dirty="0" err="1"/>
              <a:t>be</a:t>
            </a:r>
            <a:r>
              <a:rPr lang="fr-BE" dirty="0"/>
              <a:t> </a:t>
            </a:r>
            <a:r>
              <a:rPr lang="fr-BE" dirty="0" err="1"/>
              <a:t>returned</a:t>
            </a:r>
            <a:r>
              <a:rPr lang="fr-BE" dirty="0"/>
              <a:t> to state « Draft », e.g. </a:t>
            </a:r>
            <a:r>
              <a:rPr lang="fr-BE" dirty="0" err="1"/>
              <a:t>when</a:t>
            </a:r>
            <a:r>
              <a:rPr lang="fr-BE" dirty="0"/>
              <a:t> the </a:t>
            </a:r>
            <a:r>
              <a:rPr lang="fr-BE" dirty="0" err="1"/>
              <a:t>price</a:t>
            </a:r>
            <a:r>
              <a:rPr lang="fr-BE" dirty="0"/>
              <a:t> has been </a:t>
            </a:r>
            <a:r>
              <a:rPr lang="fr-BE" dirty="0" err="1"/>
              <a:t>renegociated</a:t>
            </a:r>
            <a:r>
              <a:rPr lang="fr-BE" dirty="0"/>
              <a:t> </a:t>
            </a:r>
            <a:r>
              <a:rPr lang="fr-BE" dirty="0" err="1"/>
              <a:t>with</a:t>
            </a:r>
            <a:r>
              <a:rPr lang="fr-BE" dirty="0"/>
              <a:t> the « Customer »</a:t>
            </a:r>
            <a:endParaRPr lang="en-BE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80B9A68-DA27-4446-AA61-83D4040ED0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4125" y="-11087"/>
            <a:ext cx="2047875" cy="349567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A19EC8D-1D69-47AF-9250-015F44E748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780755"/>
            <a:ext cx="5063837" cy="164486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4552C79-C3CA-4430-A2B7-39B54F469B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199" y="2467264"/>
            <a:ext cx="4830373" cy="4390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9572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D95C92D-E276-4B13-AAA9-241D050F3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Motivation</a:t>
            </a:r>
            <a:endParaRPr lang="en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86B657-4A00-4F5D-B297-2BBB8AF4C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5</a:t>
            </a:fld>
            <a:endParaRPr lang="en-BE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6BD6F7B-9CB6-4E5F-B52A-7B1A453B0EE4}"/>
              </a:ext>
            </a:extLst>
          </p:cNvPr>
          <p:cNvSpPr txBox="1"/>
          <p:nvPr/>
        </p:nvSpPr>
        <p:spPr>
          <a:xfrm>
            <a:off x="838200" y="960581"/>
            <a:ext cx="837045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BE" dirty="0" err="1"/>
              <a:t>Customers</a:t>
            </a:r>
            <a:r>
              <a:rPr lang="fr-BE" dirty="0"/>
              <a:t> are </a:t>
            </a:r>
            <a:r>
              <a:rPr lang="fr-BE" dirty="0" err="1"/>
              <a:t>named</a:t>
            </a:r>
            <a:r>
              <a:rPr lang="fr-BE" dirty="0"/>
              <a:t> « Parties </a:t>
            </a:r>
            <a:r>
              <a:rPr lang="fr-BE" dirty="0" err="1"/>
              <a:t>associated</a:t>
            </a:r>
            <a:r>
              <a:rPr lang="fr-BE" dirty="0"/>
              <a:t> to </a:t>
            </a:r>
            <a:r>
              <a:rPr lang="fr-BE" dirty="0" err="1"/>
              <a:t>Customers</a:t>
            </a:r>
            <a:r>
              <a:rPr lang="fr-BE" dirty="0"/>
              <a:t> ». </a:t>
            </a:r>
            <a:r>
              <a:rPr lang="fr-BE" dirty="0" err="1"/>
              <a:t>We</a:t>
            </a:r>
            <a:r>
              <a:rPr lang="fr-BE" dirty="0"/>
              <a:t> </a:t>
            </a:r>
            <a:r>
              <a:rPr lang="fr-BE" dirty="0" err="1"/>
              <a:t>name</a:t>
            </a:r>
            <a:r>
              <a:rPr lang="fr-BE" dirty="0"/>
              <a:t> </a:t>
            </a:r>
            <a:r>
              <a:rPr lang="fr-BE" dirty="0" err="1"/>
              <a:t>them</a:t>
            </a:r>
            <a:r>
              <a:rPr lang="fr-BE" dirty="0"/>
              <a:t> </a:t>
            </a:r>
            <a:r>
              <a:rPr lang="fr-BE" dirty="0" err="1"/>
              <a:t>hereafter</a:t>
            </a:r>
            <a:r>
              <a:rPr lang="fr-BE" dirty="0"/>
              <a:t> « Customer » for </a:t>
            </a:r>
            <a:r>
              <a:rPr lang="fr-BE" dirty="0" err="1"/>
              <a:t>commodity</a:t>
            </a:r>
            <a:r>
              <a:rPr lang="fr-BE" dirty="0"/>
              <a:t>.</a:t>
            </a:r>
          </a:p>
          <a:p>
            <a:pPr marL="285750" indent="-285750">
              <a:buFontTx/>
              <a:buChar char="-"/>
            </a:pPr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 err="1"/>
              <a:t>Customers</a:t>
            </a:r>
            <a:r>
              <a:rPr lang="fr-BE" dirty="0"/>
              <a:t> are in </a:t>
            </a:r>
            <a:r>
              <a:rPr lang="fr-BE" dirty="0" err="1"/>
              <a:t>fact</a:t>
            </a:r>
            <a:r>
              <a:rPr lang="fr-BE" dirty="0"/>
              <a:t> party </a:t>
            </a:r>
            <a:r>
              <a:rPr lang="fr-BE" dirty="0" err="1"/>
              <a:t>entity</a:t>
            </a:r>
            <a:r>
              <a:rPr lang="fr-BE" dirty="0"/>
              <a:t> </a:t>
            </a:r>
            <a:r>
              <a:rPr lang="fr-BE" dirty="0" err="1"/>
              <a:t>roles</a:t>
            </a:r>
            <a:r>
              <a:rPr lang="fr-BE" dirty="0"/>
              <a:t> : </a:t>
            </a:r>
            <a:r>
              <a:rPr lang="fr-BE" dirty="0" err="1"/>
              <a:t>any</a:t>
            </a:r>
            <a:r>
              <a:rPr lang="fr-BE" dirty="0"/>
              <a:t> party </a:t>
            </a:r>
            <a:r>
              <a:rPr lang="fr-BE" dirty="0" err="1"/>
              <a:t>becomes</a:t>
            </a:r>
            <a:r>
              <a:rPr lang="fr-BE" dirty="0"/>
              <a:t> a </a:t>
            </a:r>
            <a:r>
              <a:rPr lang="fr-BE" dirty="0" err="1"/>
              <a:t>customer</a:t>
            </a:r>
            <a:r>
              <a:rPr lang="fr-BE" dirty="0"/>
              <a:t> as </a:t>
            </a:r>
            <a:r>
              <a:rPr lang="fr-BE" dirty="0" err="1"/>
              <a:t>soon</a:t>
            </a:r>
            <a:r>
              <a:rPr lang="fr-BE" dirty="0"/>
              <a:t> as one or more sales are </a:t>
            </a:r>
            <a:r>
              <a:rPr lang="fr-BE" dirty="0" err="1"/>
              <a:t>linked</a:t>
            </a:r>
            <a:r>
              <a:rPr lang="fr-BE" dirty="0"/>
              <a:t> to </a:t>
            </a:r>
            <a:r>
              <a:rPr lang="fr-BE" dirty="0" err="1"/>
              <a:t>it</a:t>
            </a:r>
            <a:r>
              <a:rPr lang="fr-BE" dirty="0"/>
              <a:t>.</a:t>
            </a:r>
          </a:p>
          <a:p>
            <a:pPr marL="285750" indent="-285750">
              <a:buFontTx/>
              <a:buChar char="-"/>
            </a:pPr>
            <a:r>
              <a:rPr lang="fr-BE" b="1" dirty="0" err="1"/>
              <a:t>Creation</a:t>
            </a:r>
            <a:r>
              <a:rPr lang="fr-BE" dirty="0"/>
              <a:t> : a </a:t>
            </a:r>
            <a:r>
              <a:rPr lang="fr-BE" dirty="0" err="1"/>
              <a:t>customer</a:t>
            </a:r>
            <a:r>
              <a:rPr lang="fr-BE" dirty="0"/>
              <a:t> can </a:t>
            </a:r>
            <a:r>
              <a:rPr lang="fr-BE" dirty="0" err="1"/>
              <a:t>be</a:t>
            </a:r>
            <a:r>
              <a:rPr lang="fr-BE" dirty="0"/>
              <a:t> </a:t>
            </a:r>
            <a:r>
              <a:rPr lang="fr-BE" dirty="0" err="1"/>
              <a:t>initially</a:t>
            </a:r>
            <a:r>
              <a:rPr lang="fr-BE" dirty="0"/>
              <a:t> </a:t>
            </a:r>
            <a:r>
              <a:rPr lang="fr-BE" dirty="0" err="1"/>
              <a:t>defined</a:t>
            </a:r>
            <a:r>
              <a:rPr lang="fr-BE" dirty="0"/>
              <a:t> by </a:t>
            </a:r>
            <a:r>
              <a:rPr lang="fr-BE" dirty="0" err="1"/>
              <a:t>creating</a:t>
            </a:r>
            <a:r>
              <a:rPr lang="fr-BE" dirty="0"/>
              <a:t> an instance </a:t>
            </a:r>
            <a:r>
              <a:rPr lang="fr-BE" dirty="0" err="1"/>
              <a:t>using</a:t>
            </a:r>
            <a:r>
              <a:rPr lang="fr-BE" dirty="0"/>
              <a:t> the Menu </a:t>
            </a:r>
            <a:r>
              <a:rPr lang="fr-BE" dirty="0" err="1"/>
              <a:t>Tree</a:t>
            </a:r>
            <a:r>
              <a:rPr lang="fr-BE" dirty="0"/>
              <a:t> Item « Parties » or « Parties </a:t>
            </a:r>
            <a:r>
              <a:rPr lang="fr-BE" dirty="0" err="1"/>
              <a:t>associated</a:t>
            </a:r>
            <a:r>
              <a:rPr lang="fr-BE" dirty="0"/>
              <a:t> to Sales ». </a:t>
            </a:r>
          </a:p>
          <a:p>
            <a:pPr marL="285750" indent="-285750">
              <a:buFontTx/>
              <a:buChar char="-"/>
            </a:pPr>
            <a:r>
              <a:rPr lang="fr-BE" b="1" dirty="0"/>
              <a:t>Access</a:t>
            </a:r>
            <a:r>
              <a:rPr lang="fr-BE" dirty="0"/>
              <a:t> : as long as no sale </a:t>
            </a:r>
            <a:r>
              <a:rPr lang="fr-BE" dirty="0" err="1"/>
              <a:t>is</a:t>
            </a:r>
            <a:r>
              <a:rPr lang="fr-BE" dirty="0"/>
              <a:t> </a:t>
            </a:r>
            <a:r>
              <a:rPr lang="fr-BE" dirty="0" err="1"/>
              <a:t>linked</a:t>
            </a:r>
            <a:r>
              <a:rPr lang="fr-BE" dirty="0"/>
              <a:t> to </a:t>
            </a:r>
            <a:r>
              <a:rPr lang="fr-BE" dirty="0" err="1"/>
              <a:t>that</a:t>
            </a:r>
            <a:r>
              <a:rPr lang="fr-BE" dirty="0"/>
              <a:t> party, </a:t>
            </a:r>
            <a:r>
              <a:rPr lang="fr-BE" dirty="0" err="1"/>
              <a:t>it</a:t>
            </a:r>
            <a:r>
              <a:rPr lang="fr-BE" dirty="0"/>
              <a:t> </a:t>
            </a:r>
            <a:r>
              <a:rPr lang="fr-BE" dirty="0" err="1"/>
              <a:t>is</a:t>
            </a:r>
            <a:r>
              <a:rPr lang="fr-BE" dirty="0"/>
              <a:t> not </a:t>
            </a:r>
            <a:r>
              <a:rPr lang="fr-BE" dirty="0" err="1"/>
              <a:t>recognized</a:t>
            </a:r>
            <a:r>
              <a:rPr lang="fr-BE" dirty="0"/>
              <a:t> as a </a:t>
            </a:r>
            <a:r>
              <a:rPr lang="fr-BE" dirty="0" err="1"/>
              <a:t>customer</a:t>
            </a:r>
            <a:r>
              <a:rPr lang="fr-BE" dirty="0"/>
              <a:t> and </a:t>
            </a:r>
            <a:r>
              <a:rPr lang="fr-BE" dirty="0" err="1"/>
              <a:t>will</a:t>
            </a:r>
            <a:r>
              <a:rPr lang="fr-BE" dirty="0"/>
              <a:t> </a:t>
            </a:r>
            <a:r>
              <a:rPr lang="fr-BE" dirty="0" err="1"/>
              <a:t>only</a:t>
            </a:r>
            <a:r>
              <a:rPr lang="fr-BE" dirty="0"/>
              <a:t> </a:t>
            </a:r>
            <a:r>
              <a:rPr lang="fr-BE" dirty="0" err="1"/>
              <a:t>be</a:t>
            </a:r>
            <a:r>
              <a:rPr lang="fr-BE" dirty="0"/>
              <a:t> accessible </a:t>
            </a:r>
            <a:r>
              <a:rPr lang="fr-BE" dirty="0" err="1"/>
              <a:t>using</a:t>
            </a:r>
            <a:r>
              <a:rPr lang="fr-BE" dirty="0"/>
              <a:t> the Menu </a:t>
            </a:r>
            <a:r>
              <a:rPr lang="fr-BE" dirty="0" err="1"/>
              <a:t>Tree</a:t>
            </a:r>
            <a:r>
              <a:rPr lang="fr-BE" dirty="0"/>
              <a:t> Item « Parties ».  </a:t>
            </a:r>
          </a:p>
          <a:p>
            <a:pPr marL="285750" indent="-285750">
              <a:buFontTx/>
              <a:buChar char="-"/>
            </a:pPr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/>
              <a:t>Note </a:t>
            </a:r>
            <a:r>
              <a:rPr lang="fr-BE" dirty="0" err="1"/>
              <a:t>finally</a:t>
            </a:r>
            <a:r>
              <a:rPr lang="fr-BE" dirty="0"/>
              <a:t> </a:t>
            </a:r>
            <a:r>
              <a:rPr lang="fr-BE" dirty="0" err="1"/>
              <a:t>that</a:t>
            </a:r>
            <a:r>
              <a:rPr lang="fr-BE" dirty="0"/>
              <a:t> « Party » modules have been </a:t>
            </a:r>
            <a:r>
              <a:rPr lang="fr-BE" dirty="0" err="1"/>
              <a:t>activated</a:t>
            </a:r>
            <a:r>
              <a:rPr lang="fr-BE" dirty="0"/>
              <a:t> as </a:t>
            </a:r>
            <a:r>
              <a:rPr lang="fr-BE" dirty="0" err="1"/>
              <a:t>explained</a:t>
            </a:r>
            <a:r>
              <a:rPr lang="fr-BE" dirty="0"/>
              <a:t> in the </a:t>
            </a:r>
            <a:r>
              <a:rPr lang="fr-BE" dirty="0" err="1"/>
              <a:t>previous</a:t>
            </a:r>
            <a:r>
              <a:rPr lang="fr-BE" dirty="0"/>
              <a:t> document « Basic </a:t>
            </a:r>
            <a:r>
              <a:rPr lang="fr-BE" dirty="0" err="1"/>
              <a:t>Functionalities</a:t>
            </a:r>
            <a:r>
              <a:rPr lang="fr-BE" dirty="0"/>
              <a:t> ».  </a:t>
            </a:r>
            <a:endParaRPr lang="en-B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BC69D1-926D-4F4D-A98D-7A7CF26589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9775" y="0"/>
            <a:ext cx="2562225" cy="134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82675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0E83B-E575-4DE0-9F46-8A3E5DB5B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Sale</a:t>
            </a:r>
            <a:br>
              <a:rPr lang="fr-BE" dirty="0"/>
            </a:br>
            <a:r>
              <a:rPr lang="fr-BE" dirty="0" err="1"/>
              <a:t>From</a:t>
            </a:r>
            <a:r>
              <a:rPr lang="fr-BE" dirty="0"/>
              <a:t> State « Draft » to State « Quotation »</a:t>
            </a:r>
            <a:br>
              <a:rPr lang="fr-BE" dirty="0"/>
            </a:br>
            <a:r>
              <a:rPr lang="fr-BE" dirty="0"/>
              <a:t>Impact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25C4C8-FE32-4BE2-8CB5-1ACC063EC6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783C4-A571-4DFA-957A-A65BFBF29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50</a:t>
            </a:fld>
            <a:endParaRPr lang="en-B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39B4FD-EE03-4EA8-A080-85667D4F029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26992100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C9E7C025-68F1-400B-B5CB-40E253A80B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7214905"/>
              </p:ext>
            </p:extLst>
          </p:nvPr>
        </p:nvGraphicFramePr>
        <p:xfrm>
          <a:off x="843422" y="1038629"/>
          <a:ext cx="10901680" cy="43891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725420">
                  <a:extLst>
                    <a:ext uri="{9D8B030D-6E8A-4147-A177-3AD203B41FA5}">
                      <a16:colId xmlns:a16="http://schemas.microsoft.com/office/drawing/2014/main" val="1917891292"/>
                    </a:ext>
                  </a:extLst>
                </a:gridCol>
                <a:gridCol w="444500">
                  <a:extLst>
                    <a:ext uri="{9D8B030D-6E8A-4147-A177-3AD203B41FA5}">
                      <a16:colId xmlns:a16="http://schemas.microsoft.com/office/drawing/2014/main" val="633475278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2874765983"/>
                    </a:ext>
                  </a:extLst>
                </a:gridCol>
                <a:gridCol w="6055360">
                  <a:extLst>
                    <a:ext uri="{9D8B030D-6E8A-4147-A177-3AD203B41FA5}">
                      <a16:colId xmlns:a16="http://schemas.microsoft.com/office/drawing/2014/main" val="2991415599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/>
                        <a:t>State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1" dirty="0"/>
                        <a:t>Created - Updated - Deleted -Linked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631689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fr-BE" sz="1200" b="1" dirty="0"/>
                        <a:t>Customer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149680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Parties associated to Sales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Linked</a:t>
                      </a:r>
                      <a:r>
                        <a:rPr lang="fr-BE" sz="1200" dirty="0"/>
                        <a:t> to Sale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543936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Sale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6059405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Sales (Customer)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2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/>
                        <a:t>Quotation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Updated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659693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Shipment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60544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Customer Shipments (Customer)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3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315323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Stock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882056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Stock Locations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4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980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Stock Moves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5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40208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Invoice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654954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Invoices (Customer)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6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094294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fr-BE" sz="1200" b="0" dirty="0" err="1"/>
                        <a:t>Invoice</a:t>
                      </a:r>
                      <a:r>
                        <a:rPr lang="fr-BE" sz="1200" b="0" dirty="0"/>
                        <a:t> Lines</a:t>
                      </a:r>
                      <a:endParaRPr lang="en-BE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7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232832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Payment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170514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Lines to Pay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8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00212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Payments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9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7705140"/>
                  </a:ext>
                </a:extLst>
              </a:tr>
            </a:tbl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DCA0B4-61CD-4601-A4A8-F72E4F5CD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51</a:t>
            </a:fld>
            <a:endParaRPr lang="en-B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33709F-AED1-49B6-9FA2-1D0E1D9FD303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011DCAB-6195-4663-AC52-EFDDCE008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62189"/>
          </a:xfrm>
        </p:spPr>
        <p:txBody>
          <a:bodyPr/>
          <a:lstStyle/>
          <a:p>
            <a:r>
              <a:rPr lang="fr-BE" dirty="0"/>
              <a:t>Sale - </a:t>
            </a:r>
            <a:r>
              <a:rPr lang="fr-BE" dirty="0" err="1"/>
              <a:t>From</a:t>
            </a:r>
            <a:r>
              <a:rPr lang="fr-BE" dirty="0"/>
              <a:t> « Draft » To «  Quotation »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51461138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DCA0B4-61CD-4601-A4A8-F72E4F5CD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52</a:t>
            </a:fld>
            <a:endParaRPr lang="en-B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33709F-AED1-49B6-9FA2-1D0E1D9FD303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CB1C1F5-B352-47AC-B7EA-7E9C6EFF9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62189"/>
          </a:xfrm>
        </p:spPr>
        <p:txBody>
          <a:bodyPr/>
          <a:lstStyle/>
          <a:p>
            <a:r>
              <a:rPr lang="fr-BE" dirty="0"/>
              <a:t>Sale - </a:t>
            </a:r>
            <a:r>
              <a:rPr lang="fr-BE" dirty="0" err="1"/>
              <a:t>From</a:t>
            </a:r>
            <a:r>
              <a:rPr lang="fr-BE" dirty="0"/>
              <a:t> « Draft » To «  Quotation »</a:t>
            </a:r>
            <a:endParaRPr lang="en-BE" dirty="0"/>
          </a:p>
        </p:txBody>
      </p:sp>
      <p:graphicFrame>
        <p:nvGraphicFramePr>
          <p:cNvPr id="7" name="Table 5">
            <a:extLst>
              <a:ext uri="{FF2B5EF4-FFF2-40B4-BE49-F238E27FC236}">
                <a16:creationId xmlns:a16="http://schemas.microsoft.com/office/drawing/2014/main" id="{DCBA4A71-0802-4789-A9F0-35C1A1803217}"/>
              </a:ext>
            </a:extLst>
          </p:cNvPr>
          <p:cNvGraphicFramePr>
            <a:graphicFrameLocks noGrp="1"/>
          </p:cNvGraphicFramePr>
          <p:nvPr/>
        </p:nvGraphicFramePr>
        <p:xfrm>
          <a:off x="850349" y="1038629"/>
          <a:ext cx="10901680" cy="24688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725420">
                  <a:extLst>
                    <a:ext uri="{9D8B030D-6E8A-4147-A177-3AD203B41FA5}">
                      <a16:colId xmlns:a16="http://schemas.microsoft.com/office/drawing/2014/main" val="1917891292"/>
                    </a:ext>
                  </a:extLst>
                </a:gridCol>
                <a:gridCol w="444500">
                  <a:extLst>
                    <a:ext uri="{9D8B030D-6E8A-4147-A177-3AD203B41FA5}">
                      <a16:colId xmlns:a16="http://schemas.microsoft.com/office/drawing/2014/main" val="633475278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2874765983"/>
                    </a:ext>
                  </a:extLst>
                </a:gridCol>
                <a:gridCol w="6055360">
                  <a:extLst>
                    <a:ext uri="{9D8B030D-6E8A-4147-A177-3AD203B41FA5}">
                      <a16:colId xmlns:a16="http://schemas.microsoft.com/office/drawing/2014/main" val="2991415599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/>
                        <a:t>State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1" dirty="0"/>
                        <a:t>Created - Updated - Deleted -Linked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631689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Accounting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13800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Journals - Periods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10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072422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Account Moves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11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158633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Open Journal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12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36746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General Ledger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13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461915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Balance Sheet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14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07574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Income Statement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15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518041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General Journal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16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14579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242992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1 - Parties </a:t>
            </a:r>
            <a:r>
              <a:rPr lang="fr-BE" dirty="0" err="1"/>
              <a:t>associated</a:t>
            </a:r>
            <a:r>
              <a:rPr lang="fr-BE" dirty="0"/>
              <a:t> to Sales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53</a:t>
            </a:fld>
            <a:endParaRPr lang="en-B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DFEE12-33FA-41E5-AD1B-7EE28CB69F97}"/>
              </a:ext>
            </a:extLst>
          </p:cNvPr>
          <p:cNvSpPr txBox="1"/>
          <p:nvPr/>
        </p:nvSpPr>
        <p:spPr>
          <a:xfrm>
            <a:off x="5939322" y="5937843"/>
            <a:ext cx="59459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 err="1"/>
              <a:t>We</a:t>
            </a:r>
            <a:r>
              <a:rPr lang="fr-BE" dirty="0"/>
              <a:t> can </a:t>
            </a:r>
            <a:r>
              <a:rPr lang="fr-BE" dirty="0" err="1"/>
              <a:t>navigate</a:t>
            </a:r>
            <a:r>
              <a:rPr lang="fr-BE" dirty="0"/>
              <a:t> to « Sales », « </a:t>
            </a:r>
            <a:r>
              <a:rPr lang="fr-BE" dirty="0" err="1"/>
              <a:t>Shipments</a:t>
            </a:r>
            <a:r>
              <a:rPr lang="fr-BE" dirty="0"/>
              <a:t> » or « </a:t>
            </a:r>
            <a:r>
              <a:rPr lang="fr-BE" dirty="0" err="1"/>
              <a:t>Invoices</a:t>
            </a:r>
            <a:r>
              <a:rPr lang="fr-BE" dirty="0"/>
              <a:t> » </a:t>
            </a:r>
            <a:r>
              <a:rPr lang="fr-BE" dirty="0" err="1"/>
              <a:t>from</a:t>
            </a:r>
            <a:r>
              <a:rPr lang="fr-BE" dirty="0"/>
              <a:t> </a:t>
            </a:r>
            <a:r>
              <a:rPr lang="fr-BE" dirty="0" err="1"/>
              <a:t>here</a:t>
            </a:r>
            <a:r>
              <a:rPr lang="fr-BE" dirty="0"/>
              <a:t> on or </a:t>
            </a:r>
            <a:r>
              <a:rPr lang="fr-BE" dirty="0" err="1"/>
              <a:t>from</a:t>
            </a:r>
            <a:r>
              <a:rPr lang="fr-BE" dirty="0"/>
              <a:t> Menu Items</a:t>
            </a:r>
            <a:endParaRPr lang="en-BE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9391F69-7ED9-4946-8D4C-B46A15F3E84A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CAB0305-E552-4E1C-B5BA-15FED2E804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9775" y="0"/>
            <a:ext cx="2562225" cy="134302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B6598E8-4C40-4E43-A4AC-5FCABFA775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730883"/>
            <a:ext cx="4738913" cy="412711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5C4DAE3-BD75-44A2-8EEB-F4FE48D09F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575" y="827315"/>
            <a:ext cx="6016625" cy="1769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04361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2 - Sales | Sales (SUP01)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54</a:t>
            </a:fld>
            <a:endParaRPr lang="en-B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E5EB953-C4D2-46E1-A009-0247BF803721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AB38B6B-834B-4CB7-82F5-478E45464D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827314"/>
            <a:ext cx="7086600" cy="160987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2A3ECDF-C7BD-4217-B010-5ABC9B8256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766" y="2437187"/>
            <a:ext cx="5127466" cy="442081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6F546AB-5ABE-409A-8F2B-2BDF708A9A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44125" y="-11087"/>
            <a:ext cx="2047875" cy="3495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18387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0E83B-E575-4DE0-9F46-8A3E5DB5B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Sale</a:t>
            </a:r>
            <a:br>
              <a:rPr lang="fr-BE" dirty="0"/>
            </a:br>
            <a:r>
              <a:rPr lang="fr-BE" dirty="0" err="1"/>
              <a:t>From</a:t>
            </a:r>
            <a:r>
              <a:rPr lang="fr-BE" dirty="0"/>
              <a:t> State « Quotation » to State « </a:t>
            </a:r>
            <a:r>
              <a:rPr lang="fr-BE" dirty="0" err="1"/>
              <a:t>Confirmed</a:t>
            </a:r>
            <a:r>
              <a:rPr lang="fr-BE" dirty="0"/>
              <a:t> » or</a:t>
            </a:r>
            <a:br>
              <a:rPr lang="fr-BE" dirty="0"/>
            </a:br>
            <a:r>
              <a:rPr lang="fr-BE" dirty="0" err="1"/>
              <a:t>From</a:t>
            </a:r>
            <a:r>
              <a:rPr lang="fr-BE" dirty="0"/>
              <a:t> State « Quotation » to State « </a:t>
            </a:r>
            <a:r>
              <a:rPr lang="fr-BE" dirty="0" err="1"/>
              <a:t>Processing</a:t>
            </a:r>
            <a:r>
              <a:rPr lang="fr-BE" dirty="0"/>
              <a:t>  »</a:t>
            </a:r>
            <a:endParaRPr lang="en-BE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423F989-1CD7-4155-AEF7-0E76A5CBD4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783C4-A571-4DFA-957A-A65BFBF29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55</a:t>
            </a:fld>
            <a:endParaRPr lang="en-B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39B4FD-EE03-4EA8-A080-85667D4F029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17559269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State transitions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56</a:t>
            </a:fld>
            <a:endParaRPr lang="en-B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AEF783-6BF1-41C6-AE30-75FDA4061A99}"/>
              </a:ext>
            </a:extLst>
          </p:cNvPr>
          <p:cNvSpPr txBox="1"/>
          <p:nvPr/>
        </p:nvSpPr>
        <p:spPr>
          <a:xfrm>
            <a:off x="838200" y="1014328"/>
            <a:ext cx="828732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BE" dirty="0" err="1"/>
              <a:t>Upon</a:t>
            </a:r>
            <a:r>
              <a:rPr lang="fr-BE" dirty="0"/>
              <a:t> « </a:t>
            </a:r>
            <a:r>
              <a:rPr lang="fr-BE" dirty="0" err="1"/>
              <a:t>Confirm</a:t>
            </a:r>
            <a:r>
              <a:rPr lang="fr-BE" dirty="0"/>
              <a:t> » action by the user, a « Sale » or « </a:t>
            </a:r>
            <a:r>
              <a:rPr lang="fr-BE" dirty="0" err="1"/>
              <a:t>Purchase</a:t>
            </a:r>
            <a:r>
              <a:rPr lang="fr-BE" dirty="0"/>
              <a:t> » </a:t>
            </a:r>
            <a:r>
              <a:rPr lang="fr-BE" dirty="0" err="1"/>
              <a:t>evolves</a:t>
            </a:r>
            <a:r>
              <a:rPr lang="fr-BE" dirty="0"/>
              <a:t> </a:t>
            </a:r>
            <a:r>
              <a:rPr lang="fr-BE" dirty="0" err="1"/>
              <a:t>from</a:t>
            </a:r>
            <a:r>
              <a:rPr lang="fr-BE" dirty="0"/>
              <a:t> state « Quotation » to :</a:t>
            </a:r>
          </a:p>
          <a:p>
            <a:pPr marL="742950" lvl="1" indent="-285750">
              <a:buFontTx/>
              <a:buChar char="-"/>
            </a:pPr>
            <a:r>
              <a:rPr lang="fr-BE" dirty="0"/>
              <a:t>State « </a:t>
            </a:r>
            <a:r>
              <a:rPr lang="fr-BE" dirty="0" err="1"/>
              <a:t>Confirmed</a:t>
            </a:r>
            <a:r>
              <a:rPr lang="fr-BE" dirty="0"/>
              <a:t> » </a:t>
            </a:r>
            <a:r>
              <a:rPr lang="fr-BE" dirty="0" err="1"/>
              <a:t>when</a:t>
            </a:r>
            <a:r>
              <a:rPr lang="fr-BE" dirty="0"/>
              <a:t> a latent sale </a:t>
            </a:r>
            <a:r>
              <a:rPr lang="fr-BE" dirty="0" err="1"/>
              <a:t>processing</a:t>
            </a:r>
            <a:r>
              <a:rPr lang="fr-BE" dirty="0"/>
              <a:t> </a:t>
            </a:r>
            <a:r>
              <a:rPr lang="fr-BE" dirty="0" err="1"/>
              <a:t>error</a:t>
            </a:r>
            <a:r>
              <a:rPr lang="fr-BE" dirty="0"/>
              <a:t> condition </a:t>
            </a:r>
            <a:r>
              <a:rPr lang="fr-BE" dirty="0" err="1"/>
              <a:t>exists</a:t>
            </a:r>
            <a:endParaRPr lang="fr-BE" dirty="0"/>
          </a:p>
          <a:p>
            <a:pPr marL="742950" lvl="1" indent="-285750">
              <a:buFontTx/>
              <a:buChar char="-"/>
            </a:pPr>
            <a:r>
              <a:rPr lang="fr-BE" dirty="0"/>
              <a:t>State « </a:t>
            </a:r>
            <a:r>
              <a:rPr lang="fr-BE" dirty="0" err="1"/>
              <a:t>Processing</a:t>
            </a:r>
            <a:r>
              <a:rPr lang="fr-BE" dirty="0"/>
              <a:t> » </a:t>
            </a:r>
            <a:r>
              <a:rPr lang="fr-BE" dirty="0" err="1"/>
              <a:t>when</a:t>
            </a:r>
            <a:r>
              <a:rPr lang="fr-BE" dirty="0"/>
              <a:t> </a:t>
            </a:r>
            <a:r>
              <a:rPr lang="fr-BE" dirty="0" err="1"/>
              <a:t>such</a:t>
            </a:r>
            <a:r>
              <a:rPr lang="fr-BE" dirty="0"/>
              <a:t> </a:t>
            </a:r>
            <a:r>
              <a:rPr lang="fr-BE" dirty="0" err="1"/>
              <a:t>error</a:t>
            </a:r>
            <a:r>
              <a:rPr lang="fr-BE" dirty="0"/>
              <a:t> </a:t>
            </a:r>
            <a:r>
              <a:rPr lang="fr-BE" dirty="0" err="1"/>
              <a:t>does</a:t>
            </a:r>
            <a:r>
              <a:rPr lang="fr-BE" dirty="0"/>
              <a:t> not </a:t>
            </a:r>
            <a:r>
              <a:rPr lang="fr-BE" dirty="0" err="1"/>
              <a:t>exist</a:t>
            </a:r>
            <a:r>
              <a:rPr lang="fr-BE" dirty="0"/>
              <a:t>.</a:t>
            </a:r>
          </a:p>
          <a:p>
            <a:pPr lvl="1"/>
            <a:endParaRPr lang="fr-BE" dirty="0"/>
          </a:p>
          <a:p>
            <a:r>
              <a:rPr lang="fr-BE" dirty="0"/>
              <a:t>- In the </a:t>
            </a:r>
            <a:r>
              <a:rPr lang="fr-BE" dirty="0" err="1"/>
              <a:t>present</a:t>
            </a:r>
            <a:r>
              <a:rPr lang="fr-BE" dirty="0"/>
              <a:t> scenario, </a:t>
            </a:r>
            <a:r>
              <a:rPr lang="fr-BE" dirty="0" err="1"/>
              <a:t>there</a:t>
            </a:r>
            <a:r>
              <a:rPr lang="fr-BE" dirty="0"/>
              <a:t> </a:t>
            </a:r>
            <a:r>
              <a:rPr lang="fr-BE" dirty="0" err="1"/>
              <a:t>is</a:t>
            </a:r>
            <a:r>
              <a:rPr lang="fr-BE" dirty="0"/>
              <a:t> no </a:t>
            </a:r>
            <a:r>
              <a:rPr lang="fr-BE" dirty="0" err="1"/>
              <a:t>error</a:t>
            </a:r>
            <a:r>
              <a:rPr lang="fr-BE" dirty="0"/>
              <a:t> condition and the state transition </a:t>
            </a:r>
            <a:r>
              <a:rPr lang="fr-BE" dirty="0" err="1"/>
              <a:t>is</a:t>
            </a:r>
            <a:r>
              <a:rPr lang="fr-BE" dirty="0"/>
              <a:t> </a:t>
            </a:r>
            <a:r>
              <a:rPr lang="fr-BE" dirty="0" err="1"/>
              <a:t>from</a:t>
            </a:r>
            <a:r>
              <a:rPr lang="fr-BE" dirty="0"/>
              <a:t> « Quotation » to « </a:t>
            </a:r>
            <a:r>
              <a:rPr lang="fr-BE" dirty="0" err="1"/>
              <a:t>Processing</a:t>
            </a:r>
            <a:r>
              <a:rPr lang="fr-BE" dirty="0"/>
              <a:t> »</a:t>
            </a:r>
            <a:endParaRPr lang="en-BE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27BF28D-3C35-4757-B652-47B5A58B7F54}"/>
              </a:ext>
            </a:extLst>
          </p:cNvPr>
          <p:cNvSpPr/>
          <p:nvPr/>
        </p:nvSpPr>
        <p:spPr>
          <a:xfrm>
            <a:off x="1846268" y="5299191"/>
            <a:ext cx="2142836" cy="114530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>
                <a:solidFill>
                  <a:schemeClr val="tx1"/>
                </a:solidFill>
              </a:rPr>
              <a:t>Quotation</a:t>
            </a:r>
            <a:endParaRPr lang="en-BE" dirty="0">
              <a:solidFill>
                <a:schemeClr val="tx1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0C294D0-58CF-49F7-BE4E-9D941C2A87A6}"/>
              </a:ext>
            </a:extLst>
          </p:cNvPr>
          <p:cNvSpPr/>
          <p:nvPr/>
        </p:nvSpPr>
        <p:spPr>
          <a:xfrm>
            <a:off x="5282194" y="3200695"/>
            <a:ext cx="2142836" cy="114530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 err="1">
                <a:solidFill>
                  <a:schemeClr val="tx1"/>
                </a:solidFill>
              </a:rPr>
              <a:t>Confirmed</a:t>
            </a:r>
            <a:endParaRPr lang="en-BE" dirty="0">
              <a:solidFill>
                <a:schemeClr val="tx1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6A75503-2348-4ABD-9631-F7999E99106E}"/>
              </a:ext>
            </a:extLst>
          </p:cNvPr>
          <p:cNvSpPr/>
          <p:nvPr/>
        </p:nvSpPr>
        <p:spPr>
          <a:xfrm>
            <a:off x="8718123" y="5299191"/>
            <a:ext cx="2142836" cy="114530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 err="1">
                <a:solidFill>
                  <a:schemeClr val="tx1"/>
                </a:solidFill>
              </a:rPr>
              <a:t>Processing</a:t>
            </a:r>
            <a:endParaRPr lang="en-BE" dirty="0">
              <a:solidFill>
                <a:schemeClr val="tx1"/>
              </a:solidFill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6C4DA9A-B1A9-4566-8093-7122F6F04366}"/>
              </a:ext>
            </a:extLst>
          </p:cNvPr>
          <p:cNvCxnSpPr>
            <a:stCxn id="5" idx="6"/>
            <a:endCxn id="9" idx="2"/>
          </p:cNvCxnSpPr>
          <p:nvPr/>
        </p:nvCxnSpPr>
        <p:spPr>
          <a:xfrm flipV="1">
            <a:off x="3989104" y="3773350"/>
            <a:ext cx="1293090" cy="2098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6056E1D-2D0E-4A06-A396-169650E9B234}"/>
              </a:ext>
            </a:extLst>
          </p:cNvPr>
          <p:cNvSpPr txBox="1"/>
          <p:nvPr/>
        </p:nvSpPr>
        <p:spPr>
          <a:xfrm>
            <a:off x="2391261" y="3380681"/>
            <a:ext cx="267623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BE" dirty="0" err="1"/>
              <a:t>Confirm</a:t>
            </a:r>
            <a:endParaRPr lang="fr-BE" dirty="0"/>
          </a:p>
          <a:p>
            <a:pPr algn="ctr"/>
            <a:r>
              <a:rPr lang="fr-BE" dirty="0"/>
              <a:t>-</a:t>
            </a:r>
          </a:p>
          <a:p>
            <a:pPr algn="ctr"/>
            <a:r>
              <a:rPr lang="fr-BE" dirty="0"/>
              <a:t>Sale </a:t>
            </a:r>
            <a:r>
              <a:rPr lang="fr-BE" dirty="0" err="1"/>
              <a:t>Processing</a:t>
            </a:r>
            <a:r>
              <a:rPr lang="fr-BE" dirty="0"/>
              <a:t> </a:t>
            </a:r>
            <a:r>
              <a:rPr lang="fr-BE" dirty="0" err="1"/>
              <a:t>related</a:t>
            </a:r>
            <a:br>
              <a:rPr lang="fr-BE" dirty="0"/>
            </a:br>
            <a:r>
              <a:rPr lang="fr-BE" dirty="0" err="1"/>
              <a:t>Error</a:t>
            </a:r>
            <a:r>
              <a:rPr lang="fr-BE" dirty="0"/>
              <a:t> Condition</a:t>
            </a:r>
            <a:br>
              <a:rPr lang="fr-BE" dirty="0"/>
            </a:br>
            <a:r>
              <a:rPr lang="fr-BE" dirty="0" err="1"/>
              <a:t>Exists</a:t>
            </a:r>
            <a:endParaRPr lang="en-BE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BAF03BE-ECF5-49E4-BD57-1C7B7FCB214F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>
          <a:xfrm>
            <a:off x="7425030" y="3773350"/>
            <a:ext cx="1293093" cy="2098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0BBA157-F24C-48B4-8B17-AACD6C5DFD89}"/>
              </a:ext>
            </a:extLst>
          </p:cNvPr>
          <p:cNvCxnSpPr>
            <a:cxnSpLocks/>
            <a:stCxn id="5" idx="6"/>
            <a:endCxn id="10" idx="2"/>
          </p:cNvCxnSpPr>
          <p:nvPr/>
        </p:nvCxnSpPr>
        <p:spPr>
          <a:xfrm>
            <a:off x="3989104" y="5871846"/>
            <a:ext cx="472901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CB2EC97-8CF2-4DB0-8110-21C85E8228F1}"/>
              </a:ext>
            </a:extLst>
          </p:cNvPr>
          <p:cNvSpPr txBox="1"/>
          <p:nvPr/>
        </p:nvSpPr>
        <p:spPr>
          <a:xfrm>
            <a:off x="7941064" y="3357851"/>
            <a:ext cx="267623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BE" dirty="0" err="1"/>
              <a:t>Confirm</a:t>
            </a:r>
            <a:endParaRPr lang="fr-BE" dirty="0"/>
          </a:p>
          <a:p>
            <a:pPr algn="ctr"/>
            <a:r>
              <a:rPr lang="fr-BE" dirty="0"/>
              <a:t>-</a:t>
            </a:r>
          </a:p>
          <a:p>
            <a:pPr algn="ctr"/>
            <a:r>
              <a:rPr lang="fr-BE" dirty="0"/>
              <a:t>Sale </a:t>
            </a:r>
            <a:r>
              <a:rPr lang="fr-BE" dirty="0" err="1"/>
              <a:t>Processing</a:t>
            </a:r>
            <a:r>
              <a:rPr lang="fr-BE" dirty="0"/>
              <a:t> </a:t>
            </a:r>
            <a:r>
              <a:rPr lang="fr-BE" dirty="0" err="1"/>
              <a:t>related</a:t>
            </a:r>
            <a:br>
              <a:rPr lang="fr-BE" dirty="0"/>
            </a:br>
            <a:r>
              <a:rPr lang="fr-BE" dirty="0" err="1"/>
              <a:t>Error</a:t>
            </a:r>
            <a:r>
              <a:rPr lang="fr-BE" dirty="0"/>
              <a:t> Condition</a:t>
            </a:r>
            <a:br>
              <a:rPr lang="fr-BE" dirty="0"/>
            </a:br>
            <a:r>
              <a:rPr lang="fr-BE" dirty="0" err="1"/>
              <a:t>Resolved</a:t>
            </a:r>
            <a:endParaRPr lang="en-BE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EFEDC64-2D84-4186-93CA-016372646E96}"/>
              </a:ext>
            </a:extLst>
          </p:cNvPr>
          <p:cNvSpPr txBox="1"/>
          <p:nvPr/>
        </p:nvSpPr>
        <p:spPr>
          <a:xfrm>
            <a:off x="5015493" y="4642667"/>
            <a:ext cx="26762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BE" dirty="0" err="1"/>
              <a:t>Confirm</a:t>
            </a:r>
            <a:endParaRPr lang="fr-BE" dirty="0"/>
          </a:p>
          <a:p>
            <a:pPr algn="ctr"/>
            <a:r>
              <a:rPr lang="fr-BE" dirty="0"/>
              <a:t>-</a:t>
            </a:r>
          </a:p>
          <a:p>
            <a:pPr algn="ctr"/>
            <a:r>
              <a:rPr lang="fr-BE" dirty="0"/>
              <a:t>Sale </a:t>
            </a:r>
            <a:r>
              <a:rPr lang="fr-BE" dirty="0" err="1"/>
              <a:t>Processing</a:t>
            </a:r>
            <a:r>
              <a:rPr lang="fr-BE" dirty="0"/>
              <a:t> possible</a:t>
            </a:r>
            <a:endParaRPr lang="en-BE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2098959-570A-4134-92CA-5507F022BA4F}"/>
              </a:ext>
            </a:extLst>
          </p:cNvPr>
          <p:cNvCxnSpPr>
            <a:cxnSpLocks/>
            <a:endCxn id="5" idx="2"/>
          </p:cNvCxnSpPr>
          <p:nvPr/>
        </p:nvCxnSpPr>
        <p:spPr>
          <a:xfrm>
            <a:off x="650159" y="5871846"/>
            <a:ext cx="11961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56591A72-D903-4127-A9FA-35894B985AE2}"/>
              </a:ext>
            </a:extLst>
          </p:cNvPr>
          <p:cNvSpPr txBox="1"/>
          <p:nvPr/>
        </p:nvSpPr>
        <p:spPr>
          <a:xfrm>
            <a:off x="563563" y="5386130"/>
            <a:ext cx="1282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BE" dirty="0" err="1"/>
              <a:t>Confirm</a:t>
            </a:r>
            <a:endParaRPr lang="en-BE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0EDC7A4-2A25-4AAA-9496-2C0FD82FF6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4125" y="-11087"/>
            <a:ext cx="2047875" cy="3495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94707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0E83B-E575-4DE0-9F46-8A3E5DB5B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Sale</a:t>
            </a:r>
            <a:br>
              <a:rPr lang="fr-BE" dirty="0"/>
            </a:br>
            <a:r>
              <a:rPr lang="fr-BE" dirty="0" err="1"/>
              <a:t>From</a:t>
            </a:r>
            <a:r>
              <a:rPr lang="fr-BE" dirty="0"/>
              <a:t> State « Quotation » to State «</a:t>
            </a:r>
            <a:r>
              <a:rPr lang="fr-BE" dirty="0" err="1"/>
              <a:t>Processing</a:t>
            </a:r>
            <a:r>
              <a:rPr lang="fr-BE" dirty="0"/>
              <a:t> »</a:t>
            </a:r>
            <a:endParaRPr lang="en-BE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423F989-1CD7-4155-AEF7-0E76A5CBD4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783C4-A571-4DFA-957A-A65BFBF29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57</a:t>
            </a:fld>
            <a:endParaRPr lang="en-B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39B4FD-EE03-4EA8-A080-85667D4F029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84448719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0E83B-E575-4DE0-9F46-8A3E5DB5B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Sale</a:t>
            </a:r>
            <a:br>
              <a:rPr lang="fr-BE" dirty="0"/>
            </a:br>
            <a:r>
              <a:rPr lang="fr-BE" dirty="0" err="1"/>
              <a:t>From</a:t>
            </a:r>
            <a:r>
              <a:rPr lang="fr-BE" dirty="0"/>
              <a:t> State « Quotation » to State «</a:t>
            </a:r>
            <a:r>
              <a:rPr lang="fr-BE" dirty="0" err="1"/>
              <a:t>Processing</a:t>
            </a:r>
            <a:r>
              <a:rPr lang="fr-BE" dirty="0"/>
              <a:t> »</a:t>
            </a:r>
            <a:br>
              <a:rPr lang="fr-BE" dirty="0"/>
            </a:br>
            <a:r>
              <a:rPr lang="fr-BE" dirty="0"/>
              <a:t>Action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25C4C8-FE32-4BE2-8CB5-1ACC063EC6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783C4-A571-4DFA-957A-A65BFBF29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58</a:t>
            </a:fld>
            <a:endParaRPr lang="en-B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39B4FD-EE03-4EA8-A080-85667D4F029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45203658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Sale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59</a:t>
            </a:fld>
            <a:endParaRPr lang="en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FCED865-7B3D-4380-9CEC-4953473B0F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4125" y="-11087"/>
            <a:ext cx="2047875" cy="34956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8D483A3-56B3-4443-980E-0EA2A0BD11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67226"/>
            <a:ext cx="7755913" cy="5990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3832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D95C92D-E276-4B13-AAA9-241D050F3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Create</a:t>
            </a:r>
            <a:endParaRPr lang="en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86B657-4A00-4F5D-B297-2BBB8AF4C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6</a:t>
            </a:fld>
            <a:endParaRPr lang="en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44E053-DF26-4B88-B39A-79E03F7E74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9775" y="0"/>
            <a:ext cx="2562225" cy="23241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1689C2F-8E6E-442D-94D2-15CCA880CD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021278"/>
            <a:ext cx="8181975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64578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Sale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60</a:t>
            </a:fld>
            <a:endParaRPr lang="en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FCED865-7B3D-4380-9CEC-4953473B0F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4125" y="-11087"/>
            <a:ext cx="2047875" cy="34956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B2B7C86-C635-4413-A380-C60BF8A94A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500849"/>
            <a:ext cx="8658225" cy="183291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472C042-672B-4929-B1A4-7A6EEFF5CE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957782"/>
            <a:ext cx="8658225" cy="167640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BC13EAF-9E37-4001-9D91-DFB3F8372B2B}"/>
              </a:ext>
            </a:extLst>
          </p:cNvPr>
          <p:cNvCxnSpPr>
            <a:cxnSpLocks/>
            <a:stCxn id="4" idx="2"/>
            <a:endCxn id="10" idx="0"/>
          </p:cNvCxnSpPr>
          <p:nvPr/>
        </p:nvCxnSpPr>
        <p:spPr>
          <a:xfrm>
            <a:off x="5167313" y="3333760"/>
            <a:ext cx="0" cy="624022"/>
          </a:xfrm>
          <a:prstGeom prst="straightConnector1">
            <a:avLst/>
          </a:prstGeom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67162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0E83B-E575-4DE0-9F46-8A3E5DB5B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Sale</a:t>
            </a:r>
            <a:br>
              <a:rPr lang="fr-BE" dirty="0"/>
            </a:br>
            <a:r>
              <a:rPr lang="fr-BE" dirty="0" err="1"/>
              <a:t>From</a:t>
            </a:r>
            <a:r>
              <a:rPr lang="fr-BE" dirty="0"/>
              <a:t> State « Quotation » to State «</a:t>
            </a:r>
            <a:r>
              <a:rPr lang="fr-BE" dirty="0" err="1"/>
              <a:t>Processing</a:t>
            </a:r>
            <a:r>
              <a:rPr lang="fr-BE" dirty="0"/>
              <a:t> »</a:t>
            </a:r>
            <a:br>
              <a:rPr lang="fr-BE" dirty="0"/>
            </a:br>
            <a:r>
              <a:rPr lang="fr-BE" dirty="0"/>
              <a:t>Impact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25C4C8-FE32-4BE2-8CB5-1ACC063EC6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783C4-A571-4DFA-957A-A65BFBF29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61</a:t>
            </a:fld>
            <a:endParaRPr lang="en-B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39B4FD-EE03-4EA8-A080-85667D4F029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55341243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C9E7C025-68F1-400B-B5CB-40E253A80B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1174283"/>
              </p:ext>
            </p:extLst>
          </p:nvPr>
        </p:nvGraphicFramePr>
        <p:xfrm>
          <a:off x="843422" y="1038629"/>
          <a:ext cx="10901680" cy="43891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352360">
                  <a:extLst>
                    <a:ext uri="{9D8B030D-6E8A-4147-A177-3AD203B41FA5}">
                      <a16:colId xmlns:a16="http://schemas.microsoft.com/office/drawing/2014/main" val="1917891292"/>
                    </a:ext>
                  </a:extLst>
                </a:gridCol>
                <a:gridCol w="424873">
                  <a:extLst>
                    <a:ext uri="{9D8B030D-6E8A-4147-A177-3AD203B41FA5}">
                      <a16:colId xmlns:a16="http://schemas.microsoft.com/office/drawing/2014/main" val="633475278"/>
                    </a:ext>
                  </a:extLst>
                </a:gridCol>
                <a:gridCol w="3611418">
                  <a:extLst>
                    <a:ext uri="{9D8B030D-6E8A-4147-A177-3AD203B41FA5}">
                      <a16:colId xmlns:a16="http://schemas.microsoft.com/office/drawing/2014/main" val="2874765983"/>
                    </a:ext>
                  </a:extLst>
                </a:gridCol>
                <a:gridCol w="4513029">
                  <a:extLst>
                    <a:ext uri="{9D8B030D-6E8A-4147-A177-3AD203B41FA5}">
                      <a16:colId xmlns:a16="http://schemas.microsoft.com/office/drawing/2014/main" val="2991415599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/>
                        <a:t>State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1" dirty="0"/>
                        <a:t>Created - Updated - Deleted -Linked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631689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fr-BE" sz="1200" b="1" dirty="0"/>
                        <a:t>Customer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149680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Parties associated to Sales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Linked</a:t>
                      </a:r>
                      <a:r>
                        <a:rPr lang="fr-BE" sz="1200" dirty="0"/>
                        <a:t> to Sale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543936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Sale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6059405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Sales (Customer)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2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 err="1"/>
                        <a:t>Processing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Updated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659693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Shipment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60544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Customer Shipments (Customer)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3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 err="1"/>
                        <a:t>Waiting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Created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315323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Stock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882056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Stock Locations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4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b="1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980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Stock Moves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5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/>
                        <a:t>Draft</a:t>
                      </a:r>
                      <a:r>
                        <a:rPr lang="en-US" sz="1200" dirty="0"/>
                        <a:t> [Storage to Output] ; </a:t>
                      </a:r>
                      <a:r>
                        <a:rPr lang="fr-BE" sz="1200" dirty="0"/>
                        <a:t>Draft</a:t>
                      </a:r>
                      <a:r>
                        <a:rPr lang="en-US" sz="1200" dirty="0"/>
                        <a:t> [Output to Customer]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Created [Storage to Output] ; Created [Output to Customer]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40208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Invoice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654954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Invoices (Customer)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6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/>
                        <a:t>Draft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Created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094294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fr-BE" sz="1200" b="0" dirty="0" err="1"/>
                        <a:t>Invoice</a:t>
                      </a:r>
                      <a:r>
                        <a:rPr lang="fr-BE" sz="1200" b="0" dirty="0"/>
                        <a:t> Lines</a:t>
                      </a:r>
                      <a:endParaRPr lang="en-BE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7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232832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Payment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170514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Lines to Pay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8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00212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Payments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9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7705140"/>
                  </a:ext>
                </a:extLst>
              </a:tr>
            </a:tbl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DCA0B4-61CD-4601-A4A8-F72E4F5CD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62</a:t>
            </a:fld>
            <a:endParaRPr lang="en-B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33709F-AED1-49B6-9FA2-1D0E1D9FD303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011DCAB-6195-4663-AC52-EFDDCE008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62189"/>
          </a:xfrm>
        </p:spPr>
        <p:txBody>
          <a:bodyPr/>
          <a:lstStyle/>
          <a:p>
            <a:r>
              <a:rPr lang="fr-BE" dirty="0"/>
              <a:t>Sale - </a:t>
            </a:r>
            <a:r>
              <a:rPr lang="fr-BE" dirty="0" err="1"/>
              <a:t>From</a:t>
            </a:r>
            <a:r>
              <a:rPr lang="fr-BE" dirty="0"/>
              <a:t> « Quotation » To «  </a:t>
            </a:r>
            <a:r>
              <a:rPr lang="fr-BE" dirty="0" err="1"/>
              <a:t>Processing</a:t>
            </a:r>
            <a:r>
              <a:rPr lang="fr-BE" dirty="0"/>
              <a:t> »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34541832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DCA0B4-61CD-4601-A4A8-F72E4F5CD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63</a:t>
            </a:fld>
            <a:endParaRPr lang="en-B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33709F-AED1-49B6-9FA2-1D0E1D9FD303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CB1C1F5-B352-47AC-B7EA-7E9C6EFF9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62189"/>
          </a:xfrm>
        </p:spPr>
        <p:txBody>
          <a:bodyPr/>
          <a:lstStyle/>
          <a:p>
            <a:r>
              <a:rPr lang="fr-BE" dirty="0"/>
              <a:t>Sale - </a:t>
            </a:r>
            <a:r>
              <a:rPr lang="fr-BE" dirty="0" err="1"/>
              <a:t>From</a:t>
            </a:r>
            <a:r>
              <a:rPr lang="fr-BE" dirty="0"/>
              <a:t> « Quotation » To «  </a:t>
            </a:r>
            <a:r>
              <a:rPr lang="fr-BE" dirty="0" err="1"/>
              <a:t>Processing</a:t>
            </a:r>
            <a:r>
              <a:rPr lang="fr-BE" dirty="0"/>
              <a:t> »</a:t>
            </a:r>
            <a:endParaRPr lang="en-BE" dirty="0"/>
          </a:p>
        </p:txBody>
      </p:sp>
      <p:graphicFrame>
        <p:nvGraphicFramePr>
          <p:cNvPr id="10" name="Table 5">
            <a:extLst>
              <a:ext uri="{FF2B5EF4-FFF2-40B4-BE49-F238E27FC236}">
                <a16:creationId xmlns:a16="http://schemas.microsoft.com/office/drawing/2014/main" id="{F637A230-F724-4A5A-9313-4ECD464CE2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3716897"/>
              </p:ext>
            </p:extLst>
          </p:nvPr>
        </p:nvGraphicFramePr>
        <p:xfrm>
          <a:off x="850349" y="1038629"/>
          <a:ext cx="10901680" cy="24688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340353">
                  <a:extLst>
                    <a:ext uri="{9D8B030D-6E8A-4147-A177-3AD203B41FA5}">
                      <a16:colId xmlns:a16="http://schemas.microsoft.com/office/drawing/2014/main" val="1917891292"/>
                    </a:ext>
                  </a:extLst>
                </a:gridCol>
                <a:gridCol w="429953">
                  <a:extLst>
                    <a:ext uri="{9D8B030D-6E8A-4147-A177-3AD203B41FA5}">
                      <a16:colId xmlns:a16="http://schemas.microsoft.com/office/drawing/2014/main" val="633475278"/>
                    </a:ext>
                  </a:extLst>
                </a:gridCol>
                <a:gridCol w="3611418">
                  <a:extLst>
                    <a:ext uri="{9D8B030D-6E8A-4147-A177-3AD203B41FA5}">
                      <a16:colId xmlns:a16="http://schemas.microsoft.com/office/drawing/2014/main" val="2874765983"/>
                    </a:ext>
                  </a:extLst>
                </a:gridCol>
                <a:gridCol w="4519956">
                  <a:extLst>
                    <a:ext uri="{9D8B030D-6E8A-4147-A177-3AD203B41FA5}">
                      <a16:colId xmlns:a16="http://schemas.microsoft.com/office/drawing/2014/main" val="2991415599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/>
                        <a:t>State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1" dirty="0"/>
                        <a:t>Created - Updated - Deleted -Linked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631689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Accounting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13800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Journals - Periods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10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072422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Account Moves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11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158633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Open Journal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12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36746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General Ledger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13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461915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Balance Sheet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14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07574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Income Statement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15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518041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General Journal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16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14579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688327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1 - Parties </a:t>
            </a:r>
            <a:r>
              <a:rPr lang="fr-BE" dirty="0" err="1"/>
              <a:t>associated</a:t>
            </a:r>
            <a:r>
              <a:rPr lang="fr-BE" dirty="0"/>
              <a:t> to Sales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64</a:t>
            </a:fld>
            <a:endParaRPr lang="en-B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9391F69-7ED9-4946-8D4C-B46A15F3E84A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0EE2D2E-12D8-4F51-A8BA-782286E934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827314"/>
            <a:ext cx="6741031" cy="603068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2F85DE0-B60A-4475-B731-426C27AE62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9775" y="0"/>
            <a:ext cx="2562225" cy="134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39466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2 - Sales | Sales (CUS01)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65</a:t>
            </a:fld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58A11D-07D7-4042-B052-8733CF7B65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2338" y="1"/>
            <a:ext cx="1830176" cy="304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E5EB953-C4D2-46E1-A009-0247BF803721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F64A63-8155-41A8-B4B0-FF46952A78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57445"/>
            <a:ext cx="6904327" cy="133311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D6B20DB-1E46-4189-BFD6-FD86241E60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859" y="2220688"/>
            <a:ext cx="5338213" cy="4647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10348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3 - Customer </a:t>
            </a:r>
            <a:r>
              <a:rPr lang="fr-BE" dirty="0" err="1"/>
              <a:t>Shipments</a:t>
            </a:r>
            <a:r>
              <a:rPr lang="fr-BE" dirty="0"/>
              <a:t> | Customer </a:t>
            </a:r>
            <a:r>
              <a:rPr lang="fr-BE" dirty="0" err="1"/>
              <a:t>Shipments</a:t>
            </a:r>
            <a:r>
              <a:rPr lang="fr-BE" dirty="0"/>
              <a:t> (CUS01)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66</a:t>
            </a:fld>
            <a:endParaRPr lang="en-B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96ED085-C66A-4407-A83B-CFB6DDC6594C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96CEBB-C601-4506-A07F-06486CCBAA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4100" y="0"/>
            <a:ext cx="2247900" cy="31432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766B699-60C8-49B9-97BC-03A9468E38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27315"/>
            <a:ext cx="7992248" cy="231593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7F36614-5E27-4EDB-8576-85F10553F72C}"/>
              </a:ext>
            </a:extLst>
          </p:cNvPr>
          <p:cNvSpPr txBox="1"/>
          <p:nvPr/>
        </p:nvSpPr>
        <p:spPr>
          <a:xfrm>
            <a:off x="838200" y="3968831"/>
            <a:ext cx="99475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BE" dirty="0"/>
              <a:t>The « Customer </a:t>
            </a:r>
            <a:r>
              <a:rPr lang="fr-BE" dirty="0" err="1"/>
              <a:t>Shipment</a:t>
            </a:r>
            <a:r>
              <a:rPr lang="fr-BE" dirty="0"/>
              <a:t> » </a:t>
            </a:r>
            <a:r>
              <a:rPr lang="fr-BE" dirty="0" err="1"/>
              <a:t>is</a:t>
            </a:r>
            <a:r>
              <a:rPr lang="fr-BE" dirty="0"/>
              <a:t> </a:t>
            </a:r>
            <a:r>
              <a:rPr lang="fr-BE" dirty="0" err="1"/>
              <a:t>created</a:t>
            </a:r>
            <a:r>
              <a:rPr lang="fr-BE" dirty="0"/>
              <a:t> in state « </a:t>
            </a:r>
            <a:r>
              <a:rPr lang="fr-BE" dirty="0" err="1"/>
              <a:t>Waiting</a:t>
            </a:r>
            <a:r>
              <a:rPr lang="fr-BE" dirty="0"/>
              <a:t> », not « Draft »</a:t>
            </a:r>
          </a:p>
          <a:p>
            <a:pPr marL="285750" indent="-285750">
              <a:buFontTx/>
              <a:buChar char="-"/>
            </a:pPr>
            <a:r>
              <a:rPr lang="fr-BE" dirty="0" err="1"/>
              <a:t>Althoug</a:t>
            </a:r>
            <a:r>
              <a:rPr lang="fr-BE" dirty="0"/>
              <a:t> the « Customer </a:t>
            </a:r>
            <a:r>
              <a:rPr lang="fr-BE" dirty="0" err="1"/>
              <a:t>Shipment</a:t>
            </a:r>
            <a:r>
              <a:rPr lang="fr-BE" dirty="0"/>
              <a:t> » can </a:t>
            </a:r>
            <a:r>
              <a:rPr lang="fr-BE" dirty="0" err="1"/>
              <a:t>be</a:t>
            </a:r>
            <a:r>
              <a:rPr lang="fr-BE" dirty="0"/>
              <a:t> </a:t>
            </a:r>
            <a:r>
              <a:rPr lang="fr-BE" dirty="0" err="1"/>
              <a:t>reverted</a:t>
            </a:r>
            <a:r>
              <a:rPr lang="fr-BE" dirty="0"/>
              <a:t> </a:t>
            </a:r>
            <a:r>
              <a:rPr lang="fr-BE" dirty="0" err="1"/>
              <a:t>subsequently</a:t>
            </a:r>
            <a:r>
              <a:rPr lang="fr-BE" dirty="0"/>
              <a:t> to state « Draft », </a:t>
            </a:r>
            <a:r>
              <a:rPr lang="fr-BE" dirty="0" err="1"/>
              <a:t>it</a:t>
            </a:r>
            <a:r>
              <a:rPr lang="fr-BE" dirty="0"/>
              <a:t> </a:t>
            </a:r>
            <a:r>
              <a:rPr lang="fr-BE" dirty="0" err="1"/>
              <a:t>should</a:t>
            </a:r>
            <a:r>
              <a:rPr lang="fr-BE" dirty="0"/>
              <a:t> </a:t>
            </a:r>
            <a:r>
              <a:rPr lang="fr-BE" dirty="0" err="1"/>
              <a:t>be</a:t>
            </a:r>
            <a:r>
              <a:rPr lang="fr-BE" dirty="0"/>
              <a:t> </a:t>
            </a:r>
            <a:r>
              <a:rPr lang="fr-BE" dirty="0" err="1"/>
              <a:t>noted</a:t>
            </a:r>
            <a:r>
              <a:rPr lang="fr-BE" dirty="0"/>
              <a:t> </a:t>
            </a:r>
            <a:r>
              <a:rPr lang="fr-BE" dirty="0" err="1"/>
              <a:t>that</a:t>
            </a:r>
            <a:r>
              <a:rPr lang="fr-BE" dirty="0"/>
              <a:t> </a:t>
            </a:r>
            <a:r>
              <a:rPr lang="fr-BE" dirty="0" err="1"/>
              <a:t>its</a:t>
            </a:r>
            <a:r>
              <a:rPr lang="fr-BE" dirty="0"/>
              <a:t> </a:t>
            </a:r>
            <a:r>
              <a:rPr lang="fr-BE" dirty="0" err="1"/>
              <a:t>property</a:t>
            </a:r>
            <a:r>
              <a:rPr lang="fr-BE" dirty="0"/>
              <a:t> « Reference » </a:t>
            </a:r>
            <a:r>
              <a:rPr lang="fr-BE" dirty="0" err="1"/>
              <a:t>cannot</a:t>
            </a:r>
            <a:r>
              <a:rPr lang="fr-BE" dirty="0"/>
              <a:t> </a:t>
            </a:r>
            <a:r>
              <a:rPr lang="fr-BE" dirty="0" err="1"/>
              <a:t>be</a:t>
            </a:r>
            <a:r>
              <a:rPr lang="fr-BE" dirty="0"/>
              <a:t> </a:t>
            </a:r>
            <a:r>
              <a:rPr lang="fr-BE" dirty="0" err="1"/>
              <a:t>edited</a:t>
            </a:r>
            <a:r>
              <a:rPr lang="fr-BE" dirty="0"/>
              <a:t> </a:t>
            </a:r>
            <a:r>
              <a:rPr lang="fr-BE" dirty="0" err="1"/>
              <a:t>anymore</a:t>
            </a:r>
            <a:r>
              <a:rPr lang="fr-BE" dirty="0"/>
              <a:t> 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18265783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A4DABEB5-3697-4062-A0C0-0F866BCFCB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3873" y="3528525"/>
            <a:ext cx="6008128" cy="33294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3 - Customer </a:t>
            </a:r>
            <a:r>
              <a:rPr lang="fr-BE" dirty="0" err="1"/>
              <a:t>Shipments</a:t>
            </a:r>
            <a:r>
              <a:rPr lang="fr-BE" dirty="0"/>
              <a:t> | Customer </a:t>
            </a:r>
            <a:r>
              <a:rPr lang="fr-BE" dirty="0" err="1"/>
              <a:t>Shipments</a:t>
            </a:r>
            <a:r>
              <a:rPr lang="fr-BE" dirty="0"/>
              <a:t> (CUS01)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67</a:t>
            </a:fld>
            <a:endParaRPr lang="en-B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96ED085-C66A-4407-A83B-CFB6DDC6594C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96CEBB-C601-4506-A07F-06486CCBAA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4100" y="0"/>
            <a:ext cx="2247900" cy="31432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766B699-60C8-49B9-97BC-03A9468E38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827315"/>
            <a:ext cx="6652491" cy="192771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483CA61-C434-4B00-9D1E-B39FB69562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3143250"/>
            <a:ext cx="5345672" cy="3698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85762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5 - Stock Moves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68</a:t>
            </a:fld>
            <a:endParaRPr lang="en-BE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B7213E9-2C44-4A66-A136-0A87A02B2A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4276" y="1"/>
            <a:ext cx="1497724" cy="3429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922EA77-BD4D-4C96-B488-558FD53F3B7E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955895-966C-4B64-900C-FF79FFC71F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1309"/>
            <a:ext cx="12192000" cy="2316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97790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5 - Stock Moves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69</a:t>
            </a:fld>
            <a:endParaRPr lang="en-BE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B7213E9-2C44-4A66-A136-0A87A02B2A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4276" y="1"/>
            <a:ext cx="1497724" cy="3429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922EA77-BD4D-4C96-B488-558FD53F3B7E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8753B5-EE9A-4406-9026-09B88C7468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109986"/>
            <a:ext cx="7280564" cy="5228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4626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D95C92D-E276-4B13-AAA9-241D050F3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Create</a:t>
            </a:r>
            <a:endParaRPr lang="en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86B657-4A00-4F5D-B297-2BBB8AF4C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7</a:t>
            </a:fld>
            <a:endParaRPr lang="en-B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A7B098B-9D65-4926-93B8-5867676678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06462"/>
            <a:ext cx="8086725" cy="463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4314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5 - Stock Moves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70</a:t>
            </a:fld>
            <a:endParaRPr lang="en-BE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B7213E9-2C44-4A66-A136-0A87A02B2A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4276" y="1"/>
            <a:ext cx="1497724" cy="3429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922EA77-BD4D-4C96-B488-558FD53F3B7E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1ADFD4-E240-41D9-B6A1-4D97DAC07A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924892"/>
            <a:ext cx="7939063" cy="5933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41046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6 - </a:t>
            </a:r>
            <a:r>
              <a:rPr lang="fr-BE" dirty="0" err="1"/>
              <a:t>Invoices</a:t>
            </a:r>
            <a:r>
              <a:rPr lang="fr-BE" dirty="0"/>
              <a:t> | </a:t>
            </a:r>
            <a:r>
              <a:rPr lang="fr-BE" dirty="0" err="1"/>
              <a:t>Invoices</a:t>
            </a:r>
            <a:r>
              <a:rPr lang="fr-BE" dirty="0"/>
              <a:t> (SUP01)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71</a:t>
            </a:fld>
            <a:endParaRPr lang="en-BE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47722B5-3511-47DA-BC8D-2F165CA169B3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724F54-0CA7-4886-95C9-D78195FC89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23926"/>
            <a:ext cx="6171791" cy="12178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9B7268C-4EFB-44E9-8241-CD7847C9EF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153395"/>
            <a:ext cx="6171791" cy="463628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8359052-E018-4A97-8920-3C19CAC5DC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10800" y="0"/>
            <a:ext cx="1981200" cy="180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69072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7 - </a:t>
            </a:r>
            <a:r>
              <a:rPr lang="fr-BE" dirty="0" err="1"/>
              <a:t>Invoice</a:t>
            </a:r>
            <a:r>
              <a:rPr lang="fr-BE" dirty="0"/>
              <a:t> Lines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72</a:t>
            </a:fld>
            <a:endParaRPr lang="en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B3E672E-3F74-456B-8D92-5DBD995C32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8288" y="31380"/>
            <a:ext cx="1923712" cy="194688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D6A7472-AEF5-4E4F-849D-6956388DA7C1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499665-7CC0-4B86-86F9-1D124794C2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59081"/>
            <a:ext cx="9058275" cy="223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49276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0414C80-3FEB-49F7-A8EC-9C2C596E3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Customer </a:t>
            </a:r>
            <a:r>
              <a:rPr lang="fr-BE" dirty="0" err="1"/>
              <a:t>Shipment</a:t>
            </a:r>
            <a:r>
              <a:rPr lang="fr-BE" dirty="0"/>
              <a:t> - State Changes - </a:t>
            </a:r>
            <a:r>
              <a:rPr lang="fr-BE" dirty="0" err="1"/>
              <a:t>Actual</a:t>
            </a:r>
            <a:r>
              <a:rPr lang="fr-BE" dirty="0"/>
              <a:t> States</a:t>
            </a:r>
            <a:endParaRPr lang="en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06592A5-26EA-440E-9779-67D7074C07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73F6F7-BA38-426C-B4FB-AC22D644C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73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46916343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Motivation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74</a:t>
            </a:fld>
            <a:endParaRPr lang="en-B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7678DD-C57E-4754-8787-4CA6C70BB5D7}"/>
              </a:ext>
            </a:extLst>
          </p:cNvPr>
          <p:cNvSpPr txBox="1"/>
          <p:nvPr/>
        </p:nvSpPr>
        <p:spPr>
          <a:xfrm>
            <a:off x="845820" y="952500"/>
            <a:ext cx="795643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/>
              <a:t>It </a:t>
            </a:r>
            <a:r>
              <a:rPr lang="fr-BE" dirty="0" err="1"/>
              <a:t>is</a:t>
            </a:r>
            <a:r>
              <a:rPr lang="fr-BE" dirty="0"/>
              <a:t> </a:t>
            </a:r>
            <a:r>
              <a:rPr lang="fr-BE" dirty="0" err="1"/>
              <a:t>certainly</a:t>
            </a:r>
            <a:r>
              <a:rPr lang="fr-BE" dirty="0"/>
              <a:t> possible to process the </a:t>
            </a:r>
            <a:r>
              <a:rPr lang="fr-BE" dirty="0" err="1"/>
              <a:t>shipment</a:t>
            </a:r>
            <a:r>
              <a:rPr lang="fr-BE" dirty="0"/>
              <a:t>(s) </a:t>
            </a:r>
            <a:r>
              <a:rPr lang="fr-BE" dirty="0" err="1"/>
              <a:t>pertaining</a:t>
            </a:r>
            <a:r>
              <a:rPr lang="fr-BE" dirty="0"/>
              <a:t> to a « Sale » </a:t>
            </a:r>
            <a:r>
              <a:rPr lang="fr-BE" dirty="0" err="1"/>
              <a:t>using</a:t>
            </a:r>
            <a:r>
              <a:rPr lang="fr-BE" dirty="0"/>
              <a:t> the « Move » menu item.</a:t>
            </a:r>
          </a:p>
          <a:p>
            <a:endParaRPr lang="fr-BE" dirty="0"/>
          </a:p>
          <a:p>
            <a:r>
              <a:rPr lang="fr-BE" dirty="0" err="1"/>
              <a:t>However</a:t>
            </a:r>
            <a:r>
              <a:rPr lang="fr-BE" dirty="0"/>
              <a:t>, </a:t>
            </a:r>
            <a:r>
              <a:rPr lang="fr-BE" dirty="0" err="1"/>
              <a:t>it</a:t>
            </a:r>
            <a:r>
              <a:rPr lang="fr-BE" dirty="0"/>
              <a:t> </a:t>
            </a:r>
            <a:r>
              <a:rPr lang="fr-BE" dirty="0" err="1"/>
              <a:t>is</a:t>
            </a:r>
            <a:r>
              <a:rPr lang="fr-BE" dirty="0"/>
              <a:t> </a:t>
            </a:r>
            <a:r>
              <a:rPr lang="fr-BE" dirty="0" err="1"/>
              <a:t>recommended</a:t>
            </a:r>
            <a:r>
              <a:rPr lang="fr-BE" dirty="0"/>
              <a:t> to </a:t>
            </a:r>
            <a:r>
              <a:rPr lang="fr-BE" dirty="0" err="1"/>
              <a:t>proceed</a:t>
            </a:r>
            <a:r>
              <a:rPr lang="fr-BE" dirty="0"/>
              <a:t> </a:t>
            </a:r>
            <a:r>
              <a:rPr lang="fr-BE" dirty="0" err="1"/>
              <a:t>using</a:t>
            </a:r>
            <a:r>
              <a:rPr lang="fr-BE" dirty="0"/>
              <a:t> the « Customer </a:t>
            </a:r>
            <a:r>
              <a:rPr lang="fr-BE" dirty="0" err="1"/>
              <a:t>Shipment</a:t>
            </a:r>
            <a:r>
              <a:rPr lang="fr-BE" dirty="0"/>
              <a:t> » </a:t>
            </a:r>
            <a:r>
              <a:rPr lang="fr-BE" dirty="0" err="1"/>
              <a:t>functionality</a:t>
            </a:r>
            <a:r>
              <a:rPr lang="fr-BE" dirty="0"/>
              <a:t> </a:t>
            </a:r>
            <a:r>
              <a:rPr lang="fr-BE" dirty="0" err="1"/>
              <a:t>which</a:t>
            </a:r>
            <a:r>
              <a:rPr lang="fr-BE" dirty="0"/>
              <a:t> </a:t>
            </a:r>
            <a:r>
              <a:rPr lang="fr-BE" dirty="0" err="1"/>
              <a:t>will</a:t>
            </a:r>
            <a:r>
              <a:rPr lang="fr-BE" dirty="0"/>
              <a:t> manage the </a:t>
            </a:r>
            <a:r>
              <a:rPr lang="fr-BE" dirty="0" err="1"/>
              <a:t>following</a:t>
            </a:r>
            <a:r>
              <a:rPr lang="fr-BE" dirty="0"/>
              <a:t> stock moves in a </a:t>
            </a:r>
            <a:r>
              <a:rPr lang="fr-BE" dirty="0" err="1"/>
              <a:t>coherent</a:t>
            </a:r>
            <a:r>
              <a:rPr lang="fr-BE" dirty="0"/>
              <a:t> fashion :</a:t>
            </a:r>
          </a:p>
          <a:p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/>
              <a:t>« Storage Moves » </a:t>
            </a:r>
            <a:r>
              <a:rPr lang="fr-BE" dirty="0" err="1"/>
              <a:t>between</a:t>
            </a:r>
            <a:r>
              <a:rPr lang="fr-BE" dirty="0"/>
              <a:t> the </a:t>
            </a:r>
            <a:r>
              <a:rPr lang="fr-BE" dirty="0" err="1"/>
              <a:t>warehouse</a:t>
            </a:r>
            <a:r>
              <a:rPr lang="fr-BE" dirty="0"/>
              <a:t> </a:t>
            </a:r>
            <a:r>
              <a:rPr lang="fr-BE" dirty="0" err="1"/>
              <a:t>storage</a:t>
            </a:r>
            <a:r>
              <a:rPr lang="fr-BE" dirty="0"/>
              <a:t> location and the </a:t>
            </a:r>
            <a:r>
              <a:rPr lang="fr-BE" dirty="0" err="1"/>
              <a:t>warehouse</a:t>
            </a:r>
            <a:r>
              <a:rPr lang="fr-BE" dirty="0"/>
              <a:t> output location</a:t>
            </a:r>
          </a:p>
          <a:p>
            <a:pPr marL="285750" indent="-285750">
              <a:buFontTx/>
              <a:buChar char="-"/>
            </a:pPr>
            <a:r>
              <a:rPr lang="fr-BE" dirty="0"/>
              <a:t>« </a:t>
            </a:r>
            <a:r>
              <a:rPr lang="fr-BE" dirty="0" err="1"/>
              <a:t>Outgoing</a:t>
            </a:r>
            <a:r>
              <a:rPr lang="fr-BE" dirty="0"/>
              <a:t> Moves » </a:t>
            </a:r>
            <a:r>
              <a:rPr lang="fr-BE" dirty="0" err="1"/>
              <a:t>between</a:t>
            </a:r>
            <a:r>
              <a:rPr lang="fr-BE" dirty="0"/>
              <a:t> the </a:t>
            </a:r>
            <a:r>
              <a:rPr lang="fr-BE" dirty="0" err="1"/>
              <a:t>warehouse</a:t>
            </a:r>
            <a:r>
              <a:rPr lang="fr-BE" dirty="0"/>
              <a:t> output location and the </a:t>
            </a:r>
            <a:r>
              <a:rPr lang="fr-BE" dirty="0" err="1"/>
              <a:t>customer</a:t>
            </a:r>
            <a:r>
              <a:rPr lang="fr-BE" dirty="0"/>
              <a:t> location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98CF88E-051A-4D1C-A958-FBA6B5DF69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4100" y="0"/>
            <a:ext cx="2247900" cy="314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88977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F4918DF-218A-46F5-B6F1-2EE95379E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Customer </a:t>
            </a:r>
            <a:r>
              <a:rPr lang="fr-BE" dirty="0" err="1"/>
              <a:t>Shipment</a:t>
            </a:r>
            <a:br>
              <a:rPr lang="fr-BE" dirty="0"/>
            </a:br>
            <a:r>
              <a:rPr lang="fr-BE" dirty="0"/>
              <a:t>« </a:t>
            </a:r>
            <a:r>
              <a:rPr lang="fr-BE" dirty="0" err="1"/>
              <a:t>Nill</a:t>
            </a:r>
            <a:r>
              <a:rPr lang="fr-BE" dirty="0"/>
              <a:t> » To « Draft »</a:t>
            </a:r>
            <a:endParaRPr lang="en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54FFC7C-3CDE-4BD9-A054-C7AD1FC092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26D50A9-FCC9-49B3-B625-1E2097EDC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75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78539074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Creation</a:t>
            </a:r>
            <a:endParaRPr lang="en-BE" i="1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76</a:t>
            </a:fld>
            <a:endParaRPr lang="en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F53DBE8-88BE-4D37-B4FD-D4745153C2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4100" y="0"/>
            <a:ext cx="2247900" cy="31432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79E8B40-01F3-400A-825F-91239A075FEA}"/>
              </a:ext>
            </a:extLst>
          </p:cNvPr>
          <p:cNvSpPr txBox="1"/>
          <p:nvPr/>
        </p:nvSpPr>
        <p:spPr>
          <a:xfrm>
            <a:off x="838200" y="1092900"/>
            <a:ext cx="79363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BE" dirty="0"/>
              <a:t>The « Customer </a:t>
            </a:r>
            <a:r>
              <a:rPr lang="fr-BE" dirty="0" err="1"/>
              <a:t>Shipment</a:t>
            </a:r>
            <a:r>
              <a:rPr lang="fr-BE" dirty="0"/>
              <a:t> » </a:t>
            </a:r>
            <a:r>
              <a:rPr lang="fr-BE" dirty="0" err="1"/>
              <a:t>is</a:t>
            </a:r>
            <a:r>
              <a:rPr lang="fr-BE" dirty="0"/>
              <a:t> </a:t>
            </a:r>
            <a:r>
              <a:rPr lang="fr-BE" dirty="0" err="1"/>
              <a:t>initially</a:t>
            </a:r>
            <a:r>
              <a:rPr lang="fr-BE" dirty="0"/>
              <a:t> </a:t>
            </a:r>
            <a:r>
              <a:rPr lang="fr-BE" dirty="0" err="1"/>
              <a:t>created</a:t>
            </a:r>
            <a:r>
              <a:rPr lang="fr-BE" dirty="0"/>
              <a:t> in state « </a:t>
            </a:r>
            <a:r>
              <a:rPr lang="fr-BE" dirty="0" err="1"/>
              <a:t>Waiting</a:t>
            </a:r>
            <a:r>
              <a:rPr lang="fr-BE" dirty="0"/>
              <a:t> », not « Draft »</a:t>
            </a:r>
          </a:p>
          <a:p>
            <a:pPr marL="285750" indent="-285750">
              <a:buFontTx/>
              <a:buChar char="-"/>
            </a:pPr>
            <a:r>
              <a:rPr lang="fr-BE" dirty="0"/>
              <a:t>This </a:t>
            </a:r>
            <a:r>
              <a:rPr lang="fr-BE" dirty="0" err="1"/>
              <a:t>occurs</a:t>
            </a:r>
            <a:r>
              <a:rPr lang="fr-BE" dirty="0"/>
              <a:t> </a:t>
            </a:r>
            <a:r>
              <a:rPr lang="fr-BE" dirty="0" err="1"/>
              <a:t>when</a:t>
            </a:r>
            <a:r>
              <a:rPr lang="fr-BE" dirty="0"/>
              <a:t> the « Sale » </a:t>
            </a:r>
            <a:r>
              <a:rPr lang="fr-BE" dirty="0" err="1"/>
              <a:t>evolves</a:t>
            </a:r>
            <a:r>
              <a:rPr lang="fr-BE" dirty="0"/>
              <a:t> </a:t>
            </a:r>
            <a:r>
              <a:rPr lang="fr-BE" dirty="0" err="1"/>
              <a:t>into</a:t>
            </a:r>
            <a:r>
              <a:rPr lang="fr-BE" dirty="0"/>
              <a:t> state « </a:t>
            </a:r>
            <a:r>
              <a:rPr lang="fr-BE" dirty="0" err="1"/>
              <a:t>Processing</a:t>
            </a:r>
            <a:r>
              <a:rPr lang="fr-BE" dirty="0"/>
              <a:t> » </a:t>
            </a:r>
          </a:p>
          <a:p>
            <a:pPr marL="285750" indent="-285750">
              <a:buFontTx/>
              <a:buChar char="-"/>
            </a:pPr>
            <a:r>
              <a:rPr lang="fr-BE" dirty="0" err="1"/>
              <a:t>Hence</a:t>
            </a:r>
            <a:r>
              <a:rPr lang="fr-BE" dirty="0"/>
              <a:t>, </a:t>
            </a:r>
            <a:r>
              <a:rPr lang="fr-BE" dirty="0" err="1"/>
              <a:t>we</a:t>
            </a:r>
            <a:r>
              <a:rPr lang="fr-BE" dirty="0"/>
              <a:t> do not document the state « Draft » </a:t>
            </a:r>
            <a:r>
              <a:rPr lang="fr-BE" dirty="0" err="1"/>
              <a:t>further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71749272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F4918DF-218A-46F5-B6F1-2EE95379E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Customer </a:t>
            </a:r>
            <a:r>
              <a:rPr lang="fr-BE" dirty="0" err="1"/>
              <a:t>Shipment</a:t>
            </a:r>
            <a:br>
              <a:rPr lang="fr-BE" dirty="0"/>
            </a:br>
            <a:r>
              <a:rPr lang="fr-BE" dirty="0"/>
              <a:t>« </a:t>
            </a:r>
            <a:r>
              <a:rPr lang="fr-BE" dirty="0" err="1"/>
              <a:t>Nill</a:t>
            </a:r>
            <a:r>
              <a:rPr lang="fr-BE" dirty="0"/>
              <a:t> » To « </a:t>
            </a:r>
            <a:r>
              <a:rPr lang="fr-BE" dirty="0" err="1"/>
              <a:t>Waiting</a:t>
            </a:r>
            <a:r>
              <a:rPr lang="fr-BE" dirty="0"/>
              <a:t> »</a:t>
            </a:r>
            <a:endParaRPr lang="en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54FFC7C-3CDE-4BD9-A054-C7AD1FC092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26D50A9-FCC9-49B3-B625-1E2097EDC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77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90151008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Creation</a:t>
            </a:r>
            <a:endParaRPr lang="en-BE" i="1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78</a:t>
            </a:fld>
            <a:endParaRPr lang="en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F53DBE8-88BE-4D37-B4FD-D4745153C2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4100" y="0"/>
            <a:ext cx="2247900" cy="31432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79E8B40-01F3-400A-825F-91239A075FEA}"/>
              </a:ext>
            </a:extLst>
          </p:cNvPr>
          <p:cNvSpPr txBox="1"/>
          <p:nvPr/>
        </p:nvSpPr>
        <p:spPr>
          <a:xfrm>
            <a:off x="838200" y="1092900"/>
            <a:ext cx="79363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BE" dirty="0"/>
              <a:t>The « Customer </a:t>
            </a:r>
            <a:r>
              <a:rPr lang="fr-BE" dirty="0" err="1"/>
              <a:t>Shipment</a:t>
            </a:r>
            <a:r>
              <a:rPr lang="fr-BE" dirty="0"/>
              <a:t> » </a:t>
            </a:r>
            <a:r>
              <a:rPr lang="fr-BE" dirty="0" err="1"/>
              <a:t>is</a:t>
            </a:r>
            <a:r>
              <a:rPr lang="fr-BE" dirty="0"/>
              <a:t> </a:t>
            </a:r>
            <a:r>
              <a:rPr lang="fr-BE" dirty="0" err="1"/>
              <a:t>created</a:t>
            </a:r>
            <a:r>
              <a:rPr lang="fr-BE" dirty="0"/>
              <a:t> in state « </a:t>
            </a:r>
            <a:r>
              <a:rPr lang="fr-BE" dirty="0" err="1"/>
              <a:t>Waiting</a:t>
            </a:r>
            <a:r>
              <a:rPr lang="fr-BE" dirty="0"/>
              <a:t> »</a:t>
            </a:r>
          </a:p>
          <a:p>
            <a:pPr marL="285750" indent="-285750">
              <a:buFontTx/>
              <a:buChar char="-"/>
            </a:pPr>
            <a:r>
              <a:rPr lang="fr-BE" dirty="0"/>
              <a:t>This </a:t>
            </a:r>
            <a:r>
              <a:rPr lang="fr-BE" dirty="0" err="1"/>
              <a:t>occurs</a:t>
            </a:r>
            <a:r>
              <a:rPr lang="fr-BE" dirty="0"/>
              <a:t> </a:t>
            </a:r>
            <a:r>
              <a:rPr lang="fr-BE" dirty="0" err="1"/>
              <a:t>when</a:t>
            </a:r>
            <a:r>
              <a:rPr lang="fr-BE" dirty="0"/>
              <a:t> « Sale » </a:t>
            </a:r>
            <a:r>
              <a:rPr lang="fr-BE" dirty="0" err="1"/>
              <a:t>evolves</a:t>
            </a:r>
            <a:r>
              <a:rPr lang="fr-BE" dirty="0"/>
              <a:t> </a:t>
            </a:r>
            <a:r>
              <a:rPr lang="fr-BE" dirty="0" err="1"/>
              <a:t>into</a:t>
            </a:r>
            <a:r>
              <a:rPr lang="fr-BE" dirty="0"/>
              <a:t> state « </a:t>
            </a:r>
            <a:r>
              <a:rPr lang="fr-BE" dirty="0" err="1"/>
              <a:t>Processing</a:t>
            </a:r>
            <a:r>
              <a:rPr lang="fr-BE" dirty="0"/>
              <a:t> »</a:t>
            </a:r>
          </a:p>
        </p:txBody>
      </p:sp>
    </p:spTree>
    <p:extLst>
      <p:ext uri="{BB962C8B-B14F-4D97-AF65-F5344CB8AC3E}">
        <p14:creationId xmlns:p14="http://schemas.microsoft.com/office/powerpoint/2010/main" val="327717097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F4918DF-218A-46F5-B6F1-2EE95379E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Customer </a:t>
            </a:r>
            <a:r>
              <a:rPr lang="fr-BE" dirty="0" err="1"/>
              <a:t>Shipment</a:t>
            </a:r>
            <a:br>
              <a:rPr lang="fr-BE" dirty="0"/>
            </a:br>
            <a:r>
              <a:rPr lang="fr-BE" dirty="0"/>
              <a:t>« </a:t>
            </a:r>
            <a:r>
              <a:rPr lang="fr-BE" dirty="0" err="1"/>
              <a:t>Waiting</a:t>
            </a:r>
            <a:r>
              <a:rPr lang="fr-BE" dirty="0"/>
              <a:t> » To « </a:t>
            </a:r>
            <a:r>
              <a:rPr lang="fr-BE" dirty="0" err="1"/>
              <a:t>Assigned</a:t>
            </a:r>
            <a:r>
              <a:rPr lang="fr-BE" dirty="0"/>
              <a:t> »</a:t>
            </a:r>
            <a:endParaRPr lang="en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54FFC7C-3CDE-4BD9-A054-C7AD1FC092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26D50A9-FCC9-49B3-B625-1E2097EDC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79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9961953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D95C92D-E276-4B13-AAA9-241D050F3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Summary</a:t>
            </a:r>
            <a:endParaRPr lang="en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86B657-4A00-4F5D-B297-2BBB8AF4C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8</a:t>
            </a:fld>
            <a:endParaRPr lang="en-B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44E885-520E-4B57-82D8-F77A59504C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2700" y="0"/>
            <a:ext cx="2019300" cy="23431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227862A-F57F-4282-9350-FF75260694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876675"/>
            <a:ext cx="1619250" cy="298132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F83CCD0-59C4-4753-8A31-1913DA088039}"/>
              </a:ext>
            </a:extLst>
          </p:cNvPr>
          <p:cNvSpPr txBox="1"/>
          <p:nvPr/>
        </p:nvSpPr>
        <p:spPr>
          <a:xfrm>
            <a:off x="2618508" y="3794125"/>
            <a:ext cx="530629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BE" dirty="0"/>
              <a:t>As </a:t>
            </a:r>
            <a:r>
              <a:rPr lang="fr-BE" dirty="0" err="1"/>
              <a:t>explained</a:t>
            </a:r>
            <a:r>
              <a:rPr lang="fr-BE" dirty="0"/>
              <a:t> </a:t>
            </a:r>
            <a:r>
              <a:rPr lang="fr-BE" dirty="0" err="1"/>
              <a:t>under</a:t>
            </a:r>
            <a:r>
              <a:rPr lang="fr-BE" dirty="0"/>
              <a:t> « Motivation », the </a:t>
            </a:r>
            <a:r>
              <a:rPr lang="fr-BE" dirty="0" err="1"/>
              <a:t>customer</a:t>
            </a:r>
            <a:r>
              <a:rPr lang="fr-BE" dirty="0"/>
              <a:t> </a:t>
            </a:r>
            <a:r>
              <a:rPr lang="fr-BE" dirty="0" err="1"/>
              <a:t>always</a:t>
            </a:r>
            <a:r>
              <a:rPr lang="fr-BE" dirty="0"/>
              <a:t> </a:t>
            </a:r>
            <a:r>
              <a:rPr lang="fr-BE" dirty="0" err="1"/>
              <a:t>appears</a:t>
            </a:r>
            <a:r>
              <a:rPr lang="fr-BE" dirty="0"/>
              <a:t> in the </a:t>
            </a:r>
            <a:r>
              <a:rPr lang="fr-BE" dirty="0" err="1"/>
              <a:t>list</a:t>
            </a:r>
            <a:r>
              <a:rPr lang="fr-BE" dirty="0"/>
              <a:t> « Parties » </a:t>
            </a:r>
            <a:r>
              <a:rPr lang="fr-BE" dirty="0" err="1"/>
              <a:t>above</a:t>
            </a:r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/>
              <a:t>As long as </a:t>
            </a:r>
            <a:r>
              <a:rPr lang="fr-BE" dirty="0" err="1"/>
              <a:t>there</a:t>
            </a:r>
            <a:r>
              <a:rPr lang="fr-BE" dirty="0"/>
              <a:t> are no sales </a:t>
            </a:r>
            <a:r>
              <a:rPr lang="fr-BE" dirty="0" err="1"/>
              <a:t>linked</a:t>
            </a:r>
            <a:r>
              <a:rPr lang="fr-BE" dirty="0"/>
              <a:t> to the </a:t>
            </a:r>
            <a:r>
              <a:rPr lang="fr-BE" dirty="0" err="1"/>
              <a:t>customer</a:t>
            </a:r>
            <a:r>
              <a:rPr lang="fr-BE" dirty="0"/>
              <a:t>, </a:t>
            </a:r>
            <a:r>
              <a:rPr lang="fr-BE" dirty="0" err="1"/>
              <a:t>it</a:t>
            </a:r>
            <a:r>
              <a:rPr lang="fr-BE" dirty="0"/>
              <a:t> </a:t>
            </a:r>
            <a:r>
              <a:rPr lang="fr-BE" dirty="0" err="1"/>
              <a:t>is</a:t>
            </a:r>
            <a:r>
              <a:rPr lang="fr-BE" dirty="0"/>
              <a:t> absent </a:t>
            </a:r>
            <a:r>
              <a:rPr lang="fr-BE" dirty="0" err="1"/>
              <a:t>from</a:t>
            </a:r>
            <a:r>
              <a:rPr lang="fr-BE" dirty="0"/>
              <a:t> « Parties </a:t>
            </a:r>
            <a:r>
              <a:rPr lang="fr-BE" dirty="0" err="1"/>
              <a:t>associated</a:t>
            </a:r>
            <a:r>
              <a:rPr lang="fr-BE" dirty="0"/>
              <a:t> to Sales »  </a:t>
            </a:r>
          </a:p>
          <a:p>
            <a:pPr marL="285750" indent="-285750">
              <a:buFontTx/>
              <a:buChar char="-"/>
            </a:pPr>
            <a:r>
              <a:rPr lang="fr-BE" dirty="0" err="1"/>
              <a:t>When</a:t>
            </a:r>
            <a:r>
              <a:rPr lang="fr-BE" dirty="0"/>
              <a:t> at least one sale </a:t>
            </a:r>
            <a:r>
              <a:rPr lang="fr-BE" dirty="0" err="1"/>
              <a:t>exists</a:t>
            </a:r>
            <a:r>
              <a:rPr lang="fr-BE" dirty="0"/>
              <a:t>, the </a:t>
            </a:r>
            <a:r>
              <a:rPr lang="fr-BE" dirty="0" err="1"/>
              <a:t>customer</a:t>
            </a:r>
            <a:r>
              <a:rPr lang="fr-BE" dirty="0"/>
              <a:t> </a:t>
            </a:r>
            <a:r>
              <a:rPr lang="fr-BE" dirty="0" err="1"/>
              <a:t>will</a:t>
            </a:r>
            <a:r>
              <a:rPr lang="fr-BE" dirty="0"/>
              <a:t> </a:t>
            </a:r>
            <a:r>
              <a:rPr lang="fr-BE" dirty="0" err="1"/>
              <a:t>appear</a:t>
            </a:r>
            <a:r>
              <a:rPr lang="fr-BE" dirty="0"/>
              <a:t> in </a:t>
            </a:r>
            <a:r>
              <a:rPr lang="fr-BE" dirty="0" err="1"/>
              <a:t>both</a:t>
            </a:r>
            <a:r>
              <a:rPr lang="fr-BE" dirty="0"/>
              <a:t> </a:t>
            </a:r>
            <a:r>
              <a:rPr lang="fr-BE" dirty="0" err="1"/>
              <a:t>lists</a:t>
            </a:r>
            <a:r>
              <a:rPr lang="fr-BE" dirty="0"/>
              <a:t> : « Parties » and « Parties </a:t>
            </a:r>
            <a:r>
              <a:rPr lang="fr-BE" dirty="0" err="1"/>
              <a:t>associated</a:t>
            </a:r>
            <a:r>
              <a:rPr lang="fr-BE" dirty="0"/>
              <a:t> to Sales »</a:t>
            </a:r>
            <a:endParaRPr lang="en-BE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EAF4E6F-47B7-4894-AC59-BDFBA2F0BD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821645"/>
            <a:ext cx="8768619" cy="2900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66277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0E83B-E575-4DE0-9F46-8A3E5DB5B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Customer </a:t>
            </a:r>
            <a:r>
              <a:rPr lang="fr-BE" dirty="0" err="1"/>
              <a:t>Shipment</a:t>
            </a:r>
            <a:br>
              <a:rPr lang="fr-BE" dirty="0"/>
            </a:br>
            <a:r>
              <a:rPr lang="fr-BE" dirty="0" err="1"/>
              <a:t>From</a:t>
            </a:r>
            <a:r>
              <a:rPr lang="fr-BE" dirty="0"/>
              <a:t> « </a:t>
            </a:r>
            <a:r>
              <a:rPr lang="fr-BE" dirty="0" err="1"/>
              <a:t>Waiting</a:t>
            </a:r>
            <a:r>
              <a:rPr lang="fr-BE" dirty="0"/>
              <a:t> » To « </a:t>
            </a:r>
            <a:r>
              <a:rPr lang="fr-BE" dirty="0" err="1"/>
              <a:t>Assigned</a:t>
            </a:r>
            <a:r>
              <a:rPr lang="fr-BE" dirty="0"/>
              <a:t> »</a:t>
            </a:r>
            <a:br>
              <a:rPr lang="fr-BE" dirty="0"/>
            </a:br>
            <a:r>
              <a:rPr lang="fr-BE" dirty="0"/>
              <a:t>Action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25C4C8-FE32-4BE2-8CB5-1ACC063EC6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783C4-A571-4DFA-957A-A65BFBF29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80</a:t>
            </a:fld>
            <a:endParaRPr lang="en-B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39B4FD-EE03-4EA8-A080-85667D4F029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730768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Customer </a:t>
            </a:r>
            <a:r>
              <a:rPr lang="fr-BE" dirty="0" err="1"/>
              <a:t>Shipments</a:t>
            </a:r>
            <a:r>
              <a:rPr lang="fr-BE" dirty="0"/>
              <a:t> - Inventory Moves</a:t>
            </a:r>
            <a:endParaRPr lang="en-BE" i="1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81</a:t>
            </a:fld>
            <a:endParaRPr lang="en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9A1E17C-8745-4E53-BB46-3E09477257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4100" y="0"/>
            <a:ext cx="2247900" cy="31432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97643B2-4996-446A-B048-243B14E273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641" y="959044"/>
            <a:ext cx="7763922" cy="5153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59908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Customer </a:t>
            </a:r>
            <a:r>
              <a:rPr lang="fr-BE" dirty="0" err="1"/>
              <a:t>Shipments</a:t>
            </a:r>
            <a:r>
              <a:rPr lang="fr-BE" dirty="0"/>
              <a:t> - </a:t>
            </a:r>
            <a:r>
              <a:rPr lang="fr-BE" dirty="0" err="1"/>
              <a:t>Outgoing</a:t>
            </a:r>
            <a:r>
              <a:rPr lang="fr-BE" dirty="0"/>
              <a:t> Moves</a:t>
            </a:r>
            <a:endParaRPr lang="en-BE" i="1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82</a:t>
            </a:fld>
            <a:endParaRPr lang="en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C69C3A-CDC2-4D69-8B5A-38315DB151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4100" y="0"/>
            <a:ext cx="2247900" cy="31432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82960D8-3E59-4B9E-A222-7AD3A15212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953395"/>
            <a:ext cx="6462960" cy="5904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30141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0E83B-E575-4DE0-9F46-8A3E5DB5B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Customer </a:t>
            </a:r>
            <a:r>
              <a:rPr lang="fr-BE" dirty="0" err="1"/>
              <a:t>Shipment</a:t>
            </a:r>
            <a:br>
              <a:rPr lang="fr-BE" dirty="0"/>
            </a:br>
            <a:r>
              <a:rPr lang="fr-BE" dirty="0" err="1"/>
              <a:t>From</a:t>
            </a:r>
            <a:r>
              <a:rPr lang="fr-BE" dirty="0"/>
              <a:t> « </a:t>
            </a:r>
            <a:r>
              <a:rPr lang="fr-BE" dirty="0" err="1"/>
              <a:t>Waiting</a:t>
            </a:r>
            <a:r>
              <a:rPr lang="fr-BE" dirty="0"/>
              <a:t> » To « </a:t>
            </a:r>
            <a:r>
              <a:rPr lang="fr-BE" dirty="0" err="1"/>
              <a:t>Assigned</a:t>
            </a:r>
            <a:r>
              <a:rPr lang="fr-BE" dirty="0"/>
              <a:t> »</a:t>
            </a:r>
            <a:br>
              <a:rPr lang="fr-BE" dirty="0"/>
            </a:br>
            <a:r>
              <a:rPr lang="fr-BE" dirty="0"/>
              <a:t>Impact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25C4C8-FE32-4BE2-8CB5-1ACC063EC6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783C4-A571-4DFA-957A-A65BFBF29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83</a:t>
            </a:fld>
            <a:endParaRPr lang="en-B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39B4FD-EE03-4EA8-A080-85667D4F029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72360610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C9E7C025-68F1-400B-B5CB-40E253A80B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4227283"/>
              </p:ext>
            </p:extLst>
          </p:nvPr>
        </p:nvGraphicFramePr>
        <p:xfrm>
          <a:off x="843422" y="1038629"/>
          <a:ext cx="10901680" cy="43891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352360">
                  <a:extLst>
                    <a:ext uri="{9D8B030D-6E8A-4147-A177-3AD203B41FA5}">
                      <a16:colId xmlns:a16="http://schemas.microsoft.com/office/drawing/2014/main" val="1917891292"/>
                    </a:ext>
                  </a:extLst>
                </a:gridCol>
                <a:gridCol w="424873">
                  <a:extLst>
                    <a:ext uri="{9D8B030D-6E8A-4147-A177-3AD203B41FA5}">
                      <a16:colId xmlns:a16="http://schemas.microsoft.com/office/drawing/2014/main" val="633475278"/>
                    </a:ext>
                  </a:extLst>
                </a:gridCol>
                <a:gridCol w="3774932">
                  <a:extLst>
                    <a:ext uri="{9D8B030D-6E8A-4147-A177-3AD203B41FA5}">
                      <a16:colId xmlns:a16="http://schemas.microsoft.com/office/drawing/2014/main" val="2874765983"/>
                    </a:ext>
                  </a:extLst>
                </a:gridCol>
                <a:gridCol w="4349515">
                  <a:extLst>
                    <a:ext uri="{9D8B030D-6E8A-4147-A177-3AD203B41FA5}">
                      <a16:colId xmlns:a16="http://schemas.microsoft.com/office/drawing/2014/main" val="2991415599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/>
                        <a:t>State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1" dirty="0"/>
                        <a:t>Created - Updated - Deleted -Linked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631689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fr-BE" sz="1200" b="1" dirty="0"/>
                        <a:t>Customer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149680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Parties associated to Sales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Linked</a:t>
                      </a:r>
                      <a:r>
                        <a:rPr lang="fr-BE" sz="1200" dirty="0"/>
                        <a:t> to Sale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543936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Sale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6059405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Sales (Customer)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2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 err="1"/>
                        <a:t>Processing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Updated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659693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Shipment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60544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Customer Shipments (Customer)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3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 err="1"/>
                        <a:t>Assigned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Updated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315323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Stock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882056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Stock Locations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4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dirty="0"/>
                        <a:t>Updated [Storage Zone += Move ; Output Zone -= Move]</a:t>
                      </a:r>
                      <a:endParaRPr lang="en-BE" sz="1200" b="0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980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Stock Moves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5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 err="1"/>
                        <a:t>Assigned</a:t>
                      </a:r>
                      <a:r>
                        <a:rPr lang="en-US" sz="1200" dirty="0"/>
                        <a:t> [Storage to Output] ; </a:t>
                      </a:r>
                      <a:r>
                        <a:rPr lang="fr-BE" sz="1200" dirty="0"/>
                        <a:t>Draft</a:t>
                      </a:r>
                      <a:r>
                        <a:rPr lang="en-US" sz="1200" dirty="0"/>
                        <a:t> [Output to Customer]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Updated [Storage to Output] ; Created [Output to Customer]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40208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Invoice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654954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Invoices (Customer)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6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/>
                        <a:t>Draft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Created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094294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fr-BE" sz="1200" b="0" dirty="0" err="1"/>
                        <a:t>Invoice</a:t>
                      </a:r>
                      <a:r>
                        <a:rPr lang="fr-BE" sz="1200" b="0" dirty="0"/>
                        <a:t> Lines</a:t>
                      </a:r>
                      <a:endParaRPr lang="en-BE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7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232832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Payment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170514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Lines to Pay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8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00212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Payments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9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7705140"/>
                  </a:ext>
                </a:extLst>
              </a:tr>
            </a:tbl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DCA0B4-61CD-4601-A4A8-F72E4F5CD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84</a:t>
            </a:fld>
            <a:endParaRPr lang="en-B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33709F-AED1-49B6-9FA2-1D0E1D9FD303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011DCAB-6195-4663-AC52-EFDDCE008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62189"/>
          </a:xfrm>
        </p:spPr>
        <p:txBody>
          <a:bodyPr/>
          <a:lstStyle/>
          <a:p>
            <a:r>
              <a:rPr lang="fr-BE" dirty="0"/>
              <a:t>Customer </a:t>
            </a:r>
            <a:r>
              <a:rPr lang="fr-BE" dirty="0" err="1"/>
              <a:t>Shipment</a:t>
            </a:r>
            <a:r>
              <a:rPr lang="fr-BE" dirty="0"/>
              <a:t> - </a:t>
            </a:r>
            <a:r>
              <a:rPr lang="fr-BE" dirty="0" err="1"/>
              <a:t>From</a:t>
            </a:r>
            <a:r>
              <a:rPr lang="fr-BE" dirty="0"/>
              <a:t> « </a:t>
            </a:r>
            <a:r>
              <a:rPr lang="fr-BE" dirty="0" err="1"/>
              <a:t>Waiting</a:t>
            </a:r>
            <a:r>
              <a:rPr lang="fr-BE" dirty="0"/>
              <a:t> » To « </a:t>
            </a:r>
            <a:r>
              <a:rPr lang="fr-BE" dirty="0" err="1"/>
              <a:t>Assigned</a:t>
            </a:r>
            <a:r>
              <a:rPr lang="fr-BE" dirty="0"/>
              <a:t> »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60582478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DCA0B4-61CD-4601-A4A8-F72E4F5CD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85</a:t>
            </a:fld>
            <a:endParaRPr lang="en-B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33709F-AED1-49B6-9FA2-1D0E1D9FD303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CB1C1F5-B352-47AC-B7EA-7E9C6EFF9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62189"/>
          </a:xfrm>
        </p:spPr>
        <p:txBody>
          <a:bodyPr/>
          <a:lstStyle/>
          <a:p>
            <a:r>
              <a:rPr lang="fr-BE" dirty="0"/>
              <a:t>Customer </a:t>
            </a:r>
            <a:r>
              <a:rPr lang="fr-BE" dirty="0" err="1"/>
              <a:t>Shipment</a:t>
            </a:r>
            <a:r>
              <a:rPr lang="fr-BE" dirty="0"/>
              <a:t> - </a:t>
            </a:r>
            <a:r>
              <a:rPr lang="fr-BE" dirty="0" err="1"/>
              <a:t>From</a:t>
            </a:r>
            <a:r>
              <a:rPr lang="fr-BE" dirty="0"/>
              <a:t> « </a:t>
            </a:r>
            <a:r>
              <a:rPr lang="fr-BE" dirty="0" err="1"/>
              <a:t>Waiting</a:t>
            </a:r>
            <a:r>
              <a:rPr lang="fr-BE" dirty="0"/>
              <a:t> » To « </a:t>
            </a:r>
            <a:r>
              <a:rPr lang="fr-BE" dirty="0" err="1"/>
              <a:t>Assigned</a:t>
            </a:r>
            <a:r>
              <a:rPr lang="fr-BE" dirty="0"/>
              <a:t> »</a:t>
            </a:r>
            <a:endParaRPr lang="en-BE" dirty="0"/>
          </a:p>
        </p:txBody>
      </p:sp>
      <p:graphicFrame>
        <p:nvGraphicFramePr>
          <p:cNvPr id="7" name="Table 5">
            <a:extLst>
              <a:ext uri="{FF2B5EF4-FFF2-40B4-BE49-F238E27FC236}">
                <a16:creationId xmlns:a16="http://schemas.microsoft.com/office/drawing/2014/main" id="{DE8623D9-2F73-41DC-863E-EC2D2F2B3A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3336838"/>
              </p:ext>
            </p:extLst>
          </p:nvPr>
        </p:nvGraphicFramePr>
        <p:xfrm>
          <a:off x="850349" y="1038629"/>
          <a:ext cx="10901680" cy="24688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340353">
                  <a:extLst>
                    <a:ext uri="{9D8B030D-6E8A-4147-A177-3AD203B41FA5}">
                      <a16:colId xmlns:a16="http://schemas.microsoft.com/office/drawing/2014/main" val="1917891292"/>
                    </a:ext>
                  </a:extLst>
                </a:gridCol>
                <a:gridCol w="429953">
                  <a:extLst>
                    <a:ext uri="{9D8B030D-6E8A-4147-A177-3AD203B41FA5}">
                      <a16:colId xmlns:a16="http://schemas.microsoft.com/office/drawing/2014/main" val="633475278"/>
                    </a:ext>
                  </a:extLst>
                </a:gridCol>
                <a:gridCol w="3784980">
                  <a:extLst>
                    <a:ext uri="{9D8B030D-6E8A-4147-A177-3AD203B41FA5}">
                      <a16:colId xmlns:a16="http://schemas.microsoft.com/office/drawing/2014/main" val="2874765983"/>
                    </a:ext>
                  </a:extLst>
                </a:gridCol>
                <a:gridCol w="4346394">
                  <a:extLst>
                    <a:ext uri="{9D8B030D-6E8A-4147-A177-3AD203B41FA5}">
                      <a16:colId xmlns:a16="http://schemas.microsoft.com/office/drawing/2014/main" val="2991415599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/>
                        <a:t>State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1" dirty="0"/>
                        <a:t>Created - Updated - Deleted -Linked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631689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Accounting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13800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Journals - Periods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10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072422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Account Moves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11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158633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Open Journal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12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36746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General Ledger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13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461915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Balance Sheet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14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07574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Income Statement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15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518041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General Journal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16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14579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2392563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2 - Sales | Sales (SUP01)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86</a:t>
            </a:fld>
            <a:endParaRPr lang="en-B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E5EB953-C4D2-46E1-A009-0247BF803721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E3A1DD0-5C5D-4BB8-82AE-15D289094C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4125" y="-11087"/>
            <a:ext cx="2047875" cy="34956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CCC8917-A329-46DB-AEC4-26BF6F49FD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27314"/>
            <a:ext cx="6153727" cy="147759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6D7B46F-0341-4E60-A60D-09B6CD3377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199" y="2345606"/>
            <a:ext cx="6113191" cy="451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75960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3 - Customer </a:t>
            </a:r>
            <a:r>
              <a:rPr lang="fr-BE" dirty="0" err="1"/>
              <a:t>Shipments</a:t>
            </a:r>
            <a:r>
              <a:rPr lang="fr-BE" dirty="0"/>
              <a:t> | Customer </a:t>
            </a:r>
            <a:r>
              <a:rPr lang="fr-BE" dirty="0" err="1"/>
              <a:t>Shipments</a:t>
            </a:r>
            <a:r>
              <a:rPr lang="fr-BE" dirty="0"/>
              <a:t> (CUS01)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87</a:t>
            </a:fld>
            <a:endParaRPr lang="en-B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96ED085-C66A-4407-A83B-CFB6DDC6594C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DE91A0-0019-4818-90AA-5F9A79B596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749" y="827314"/>
            <a:ext cx="8677275" cy="20478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50FFEE9-C825-4520-A919-81C9093103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3309" y="2875188"/>
            <a:ext cx="4285673" cy="389818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1801104-638B-4C6F-94BF-02B67C12AB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749" y="2875189"/>
            <a:ext cx="5819142" cy="387523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A0D3631-3C8A-44A7-9B69-3DE4AF26AD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44100" y="0"/>
            <a:ext cx="2247900" cy="314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81249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4 - Stock Locations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88</a:t>
            </a:fld>
            <a:endParaRPr lang="en-BE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5DBF66B-9379-4381-ABA8-21A6680AE6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3556" y="6257"/>
            <a:ext cx="1498444" cy="272770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D3F10B8-52ED-4DFC-9223-DF99F43CC56C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AAAC3F-8161-4C3B-B2F4-D3C74ECD82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916703"/>
            <a:ext cx="748665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63569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4 - Stock Locations - Storage Zone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89</a:t>
            </a:fld>
            <a:endParaRPr lang="en-BE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5DBF66B-9379-4381-ABA8-21A6680AE6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3556" y="6257"/>
            <a:ext cx="1498444" cy="272770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D3F10B8-52ED-4DFC-9223-DF99F43CC56C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015B7E-7CAA-4919-B5EC-97422B5A2C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990600"/>
            <a:ext cx="84582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6854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ABBF0-44BB-4BD7-BF73-1C1B53AB8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Product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61569B-4D1E-4EC2-AC4D-DB1D229470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DFC330-DB76-4A63-A3EB-12027A5E6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9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35501091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4 - Stock Locations - Output Zone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90</a:t>
            </a:fld>
            <a:endParaRPr lang="en-BE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5DBF66B-9379-4381-ABA8-21A6680AE6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3556" y="6257"/>
            <a:ext cx="1498444" cy="272770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D3F10B8-52ED-4DFC-9223-DF99F43CC56C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C4EDD8-8FA4-472B-BE07-00330C8377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967938"/>
            <a:ext cx="8334375" cy="277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28247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4 - Stock Locations - Customer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91</a:t>
            </a:fld>
            <a:endParaRPr lang="en-BE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5DBF66B-9379-4381-ABA8-21A6680AE6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3556" y="6257"/>
            <a:ext cx="1498444" cy="272770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D3F10B8-52ED-4DFC-9223-DF99F43CC56C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9B80A1-6AA2-409F-9E08-BEC2F6ADF6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919947"/>
            <a:ext cx="8810625" cy="230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12503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9FF18171-783A-4924-9E74-5FB5355EF9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3025" y="3242948"/>
            <a:ext cx="5328976" cy="362163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5 - Stock Moves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92</a:t>
            </a:fld>
            <a:endParaRPr lang="en-BE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B7213E9-2C44-4A66-A136-0A87A02B2A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4276" y="1"/>
            <a:ext cx="1497724" cy="3429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922EA77-BD4D-4C96-B488-558FD53F3B7E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AE9C02-195C-44DF-ACFB-86E4997B8C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3830" y="833895"/>
            <a:ext cx="6511332" cy="157349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0879506-B5B5-4994-A37A-96D637D6E1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3830" y="2445812"/>
            <a:ext cx="5939194" cy="383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95379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F4918DF-218A-46F5-B6F1-2EE95379E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Customer </a:t>
            </a:r>
            <a:r>
              <a:rPr lang="fr-BE" dirty="0" err="1"/>
              <a:t>Shipment</a:t>
            </a:r>
            <a:br>
              <a:rPr lang="fr-BE" dirty="0"/>
            </a:br>
            <a:r>
              <a:rPr lang="fr-BE" dirty="0" err="1"/>
              <a:t>From</a:t>
            </a:r>
            <a:r>
              <a:rPr lang="fr-BE" dirty="0"/>
              <a:t> « </a:t>
            </a:r>
            <a:r>
              <a:rPr lang="fr-BE" dirty="0" err="1"/>
              <a:t>Assigned</a:t>
            </a:r>
            <a:r>
              <a:rPr lang="fr-BE" dirty="0"/>
              <a:t> » to « </a:t>
            </a:r>
            <a:r>
              <a:rPr lang="fr-BE" dirty="0" err="1"/>
              <a:t>Picked</a:t>
            </a:r>
            <a:r>
              <a:rPr lang="fr-BE" dirty="0"/>
              <a:t> »</a:t>
            </a:r>
            <a:endParaRPr lang="en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54FFC7C-3CDE-4BD9-A054-C7AD1FC092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26D50A9-FCC9-49B3-B625-1E2097EDC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93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70708726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0E83B-E575-4DE0-9F46-8A3E5DB5B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Customer </a:t>
            </a:r>
            <a:r>
              <a:rPr lang="fr-BE" dirty="0" err="1"/>
              <a:t>Shipment</a:t>
            </a:r>
            <a:br>
              <a:rPr lang="fr-BE" dirty="0"/>
            </a:br>
            <a:r>
              <a:rPr lang="fr-BE" dirty="0" err="1"/>
              <a:t>From</a:t>
            </a:r>
            <a:r>
              <a:rPr lang="fr-BE" dirty="0"/>
              <a:t> « </a:t>
            </a:r>
            <a:r>
              <a:rPr lang="fr-BE" dirty="0" err="1"/>
              <a:t>Assigned</a:t>
            </a:r>
            <a:r>
              <a:rPr lang="fr-BE" dirty="0"/>
              <a:t> » to « </a:t>
            </a:r>
            <a:r>
              <a:rPr lang="fr-BE" dirty="0" err="1"/>
              <a:t>Picked</a:t>
            </a:r>
            <a:r>
              <a:rPr lang="fr-BE" dirty="0"/>
              <a:t> »</a:t>
            </a:r>
            <a:br>
              <a:rPr lang="fr-BE" dirty="0"/>
            </a:br>
            <a:r>
              <a:rPr lang="fr-BE" dirty="0"/>
              <a:t>Action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25C4C8-FE32-4BE2-8CB5-1ACC063EC6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783C4-A571-4DFA-957A-A65BFBF29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94</a:t>
            </a:fld>
            <a:endParaRPr lang="en-B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39B4FD-EE03-4EA8-A080-85667D4F029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3192972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Customer </a:t>
            </a:r>
            <a:r>
              <a:rPr lang="fr-BE" dirty="0" err="1"/>
              <a:t>Shipments</a:t>
            </a:r>
            <a:r>
              <a:rPr lang="fr-BE" dirty="0"/>
              <a:t> - Inventory Moves</a:t>
            </a:r>
            <a:endParaRPr lang="en-BE" i="1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95</a:t>
            </a:fld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3C8F5F-A76D-45EC-ABFE-39DE40A46C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827314"/>
            <a:ext cx="8905875" cy="5829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1CC6929-9E95-4C6C-A399-905467B359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4100" y="0"/>
            <a:ext cx="2247900" cy="314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99447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Customer </a:t>
            </a:r>
            <a:r>
              <a:rPr lang="fr-BE" dirty="0" err="1"/>
              <a:t>Shipments</a:t>
            </a:r>
            <a:r>
              <a:rPr lang="fr-BE" dirty="0"/>
              <a:t> - </a:t>
            </a:r>
            <a:r>
              <a:rPr lang="fr-BE" dirty="0" err="1"/>
              <a:t>Outgoing</a:t>
            </a:r>
            <a:r>
              <a:rPr lang="fr-BE" dirty="0"/>
              <a:t> Moves</a:t>
            </a:r>
            <a:endParaRPr lang="en-BE" i="1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96</a:t>
            </a:fld>
            <a:endParaRPr lang="en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7049A6-9B31-4298-A258-F43DB88A7B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898888"/>
            <a:ext cx="6578240" cy="595911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E1A5ADB-B149-4813-AF55-8B81DD6C6D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4100" y="0"/>
            <a:ext cx="2247900" cy="314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02014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0E83B-E575-4DE0-9F46-8A3E5DB5B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Customer </a:t>
            </a:r>
            <a:r>
              <a:rPr lang="fr-BE" dirty="0" err="1"/>
              <a:t>Shipment</a:t>
            </a:r>
            <a:br>
              <a:rPr lang="fr-BE" dirty="0"/>
            </a:br>
            <a:r>
              <a:rPr lang="fr-BE" dirty="0" err="1"/>
              <a:t>From</a:t>
            </a:r>
            <a:r>
              <a:rPr lang="fr-BE" dirty="0"/>
              <a:t> « </a:t>
            </a:r>
            <a:r>
              <a:rPr lang="fr-BE" dirty="0" err="1"/>
              <a:t>Assigned</a:t>
            </a:r>
            <a:r>
              <a:rPr lang="fr-BE" dirty="0"/>
              <a:t> » to « </a:t>
            </a:r>
            <a:r>
              <a:rPr lang="fr-BE" dirty="0" err="1"/>
              <a:t>Picked</a:t>
            </a:r>
            <a:r>
              <a:rPr lang="fr-BE" dirty="0"/>
              <a:t> »</a:t>
            </a:r>
            <a:br>
              <a:rPr lang="fr-BE" dirty="0"/>
            </a:br>
            <a:r>
              <a:rPr lang="fr-BE" dirty="0"/>
              <a:t>Impact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25C4C8-FE32-4BE2-8CB5-1ACC063EC6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783C4-A571-4DFA-957A-A65BFBF29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97</a:t>
            </a:fld>
            <a:endParaRPr lang="en-B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39B4FD-EE03-4EA8-A080-85667D4F029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76532126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C9E7C025-68F1-400B-B5CB-40E253A80B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2091949"/>
              </p:ext>
            </p:extLst>
          </p:nvPr>
        </p:nvGraphicFramePr>
        <p:xfrm>
          <a:off x="843422" y="1038629"/>
          <a:ext cx="10901680" cy="43891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352360">
                  <a:extLst>
                    <a:ext uri="{9D8B030D-6E8A-4147-A177-3AD203B41FA5}">
                      <a16:colId xmlns:a16="http://schemas.microsoft.com/office/drawing/2014/main" val="1917891292"/>
                    </a:ext>
                  </a:extLst>
                </a:gridCol>
                <a:gridCol w="424873">
                  <a:extLst>
                    <a:ext uri="{9D8B030D-6E8A-4147-A177-3AD203B41FA5}">
                      <a16:colId xmlns:a16="http://schemas.microsoft.com/office/drawing/2014/main" val="633475278"/>
                    </a:ext>
                  </a:extLst>
                </a:gridCol>
                <a:gridCol w="3774932">
                  <a:extLst>
                    <a:ext uri="{9D8B030D-6E8A-4147-A177-3AD203B41FA5}">
                      <a16:colId xmlns:a16="http://schemas.microsoft.com/office/drawing/2014/main" val="2874765983"/>
                    </a:ext>
                  </a:extLst>
                </a:gridCol>
                <a:gridCol w="4349515">
                  <a:extLst>
                    <a:ext uri="{9D8B030D-6E8A-4147-A177-3AD203B41FA5}">
                      <a16:colId xmlns:a16="http://schemas.microsoft.com/office/drawing/2014/main" val="2991415599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/>
                        <a:t>State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1" dirty="0"/>
                        <a:t>Created - Updated - Deleted -Linked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631689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fr-BE" sz="1200" b="1" dirty="0"/>
                        <a:t>Customer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149680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Parties associated to Sales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Linked</a:t>
                      </a:r>
                      <a:r>
                        <a:rPr lang="fr-BE" sz="1200" dirty="0"/>
                        <a:t> to Sale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543936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Sale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6059405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Sales (Customer)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2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 err="1"/>
                        <a:t>Processing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Updated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659693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Shipment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60544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Customer Shipments (Customer)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3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 err="1"/>
                        <a:t>Picked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Updated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315323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Stock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882056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Stock Locations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4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dirty="0"/>
                        <a:t>Updated [Storage Zone += Move ; Output Zone -= Move]</a:t>
                      </a:r>
                      <a:endParaRPr lang="en-BE" sz="1200" b="0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980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Stock Moves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5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 err="1"/>
                        <a:t>Done</a:t>
                      </a:r>
                      <a:r>
                        <a:rPr lang="en-US" sz="1200" dirty="0"/>
                        <a:t> [Storage to Output] ; </a:t>
                      </a:r>
                      <a:r>
                        <a:rPr lang="fr-BE" sz="1200" dirty="0"/>
                        <a:t>Draft</a:t>
                      </a:r>
                      <a:r>
                        <a:rPr lang="en-US" sz="1200" dirty="0"/>
                        <a:t> [Output to Customer]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Updated [Storage to Output] ; Created [Output to Customer]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40208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Invoice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654954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Invoices (Customer)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6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/>
                        <a:t>Draft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Created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094294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fr-BE" sz="1200" b="0" dirty="0" err="1"/>
                        <a:t>Invoice</a:t>
                      </a:r>
                      <a:r>
                        <a:rPr lang="fr-BE" sz="1200" b="0" dirty="0"/>
                        <a:t> Lines</a:t>
                      </a:r>
                      <a:endParaRPr lang="en-BE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7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232832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Payment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170514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Lines to Pay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8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00212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Payments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9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7705140"/>
                  </a:ext>
                </a:extLst>
              </a:tr>
            </a:tbl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DCA0B4-61CD-4601-A4A8-F72E4F5CD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98</a:t>
            </a:fld>
            <a:endParaRPr lang="en-B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33709F-AED1-49B6-9FA2-1D0E1D9FD303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011DCAB-6195-4663-AC52-EFDDCE008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62189"/>
          </a:xfrm>
        </p:spPr>
        <p:txBody>
          <a:bodyPr/>
          <a:lstStyle/>
          <a:p>
            <a:r>
              <a:rPr lang="fr-BE" dirty="0"/>
              <a:t>Customer </a:t>
            </a:r>
            <a:r>
              <a:rPr lang="fr-BE" dirty="0" err="1"/>
              <a:t>Shipment</a:t>
            </a:r>
            <a:r>
              <a:rPr lang="fr-BE" dirty="0"/>
              <a:t> - </a:t>
            </a:r>
            <a:r>
              <a:rPr lang="fr-BE" dirty="0" err="1"/>
              <a:t>From</a:t>
            </a:r>
            <a:r>
              <a:rPr lang="fr-BE" dirty="0"/>
              <a:t> « </a:t>
            </a:r>
            <a:r>
              <a:rPr lang="fr-BE" dirty="0" err="1"/>
              <a:t>Assigned</a:t>
            </a:r>
            <a:r>
              <a:rPr lang="fr-BE" dirty="0"/>
              <a:t> » To « </a:t>
            </a:r>
            <a:r>
              <a:rPr lang="fr-BE" dirty="0" err="1"/>
              <a:t>Picked</a:t>
            </a:r>
            <a:r>
              <a:rPr lang="fr-BE" dirty="0"/>
              <a:t> »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35371476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DCA0B4-61CD-4601-A4A8-F72E4F5CD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99</a:t>
            </a:fld>
            <a:endParaRPr lang="en-B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33709F-AED1-49B6-9FA2-1D0E1D9FD303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CB1C1F5-B352-47AC-B7EA-7E9C6EFF9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62189"/>
          </a:xfrm>
        </p:spPr>
        <p:txBody>
          <a:bodyPr/>
          <a:lstStyle/>
          <a:p>
            <a:r>
              <a:rPr lang="fr-BE" dirty="0"/>
              <a:t>Customer </a:t>
            </a:r>
            <a:r>
              <a:rPr lang="fr-BE" dirty="0" err="1"/>
              <a:t>Shipment</a:t>
            </a:r>
            <a:r>
              <a:rPr lang="fr-BE" dirty="0"/>
              <a:t> - </a:t>
            </a:r>
            <a:r>
              <a:rPr lang="fr-BE" dirty="0" err="1"/>
              <a:t>From</a:t>
            </a:r>
            <a:r>
              <a:rPr lang="fr-BE" dirty="0"/>
              <a:t> « </a:t>
            </a:r>
            <a:r>
              <a:rPr lang="fr-BE" dirty="0" err="1"/>
              <a:t>Assigned</a:t>
            </a:r>
            <a:r>
              <a:rPr lang="fr-BE" dirty="0"/>
              <a:t> » To « </a:t>
            </a:r>
            <a:r>
              <a:rPr lang="fr-BE" dirty="0" err="1"/>
              <a:t>Picked</a:t>
            </a:r>
            <a:r>
              <a:rPr lang="fr-BE" dirty="0"/>
              <a:t> »</a:t>
            </a:r>
            <a:endParaRPr lang="en-BE" dirty="0"/>
          </a:p>
        </p:txBody>
      </p:sp>
      <p:graphicFrame>
        <p:nvGraphicFramePr>
          <p:cNvPr id="7" name="Table 5">
            <a:extLst>
              <a:ext uri="{FF2B5EF4-FFF2-40B4-BE49-F238E27FC236}">
                <a16:creationId xmlns:a16="http://schemas.microsoft.com/office/drawing/2014/main" id="{DE8623D9-2F73-41DC-863E-EC2D2F2B3A4B}"/>
              </a:ext>
            </a:extLst>
          </p:cNvPr>
          <p:cNvGraphicFramePr>
            <a:graphicFrameLocks noGrp="1"/>
          </p:cNvGraphicFramePr>
          <p:nvPr/>
        </p:nvGraphicFramePr>
        <p:xfrm>
          <a:off x="850349" y="1038629"/>
          <a:ext cx="10901680" cy="24688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340353">
                  <a:extLst>
                    <a:ext uri="{9D8B030D-6E8A-4147-A177-3AD203B41FA5}">
                      <a16:colId xmlns:a16="http://schemas.microsoft.com/office/drawing/2014/main" val="1917891292"/>
                    </a:ext>
                  </a:extLst>
                </a:gridCol>
                <a:gridCol w="429953">
                  <a:extLst>
                    <a:ext uri="{9D8B030D-6E8A-4147-A177-3AD203B41FA5}">
                      <a16:colId xmlns:a16="http://schemas.microsoft.com/office/drawing/2014/main" val="633475278"/>
                    </a:ext>
                  </a:extLst>
                </a:gridCol>
                <a:gridCol w="3784980">
                  <a:extLst>
                    <a:ext uri="{9D8B030D-6E8A-4147-A177-3AD203B41FA5}">
                      <a16:colId xmlns:a16="http://schemas.microsoft.com/office/drawing/2014/main" val="2874765983"/>
                    </a:ext>
                  </a:extLst>
                </a:gridCol>
                <a:gridCol w="4346394">
                  <a:extLst>
                    <a:ext uri="{9D8B030D-6E8A-4147-A177-3AD203B41FA5}">
                      <a16:colId xmlns:a16="http://schemas.microsoft.com/office/drawing/2014/main" val="2991415599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/>
                        <a:t>State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1" dirty="0"/>
                        <a:t>Created - Updated - Deleted -Linked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631689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Accounting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13800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Journals - Periods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10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072422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Account Moves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11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158633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Open Journal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12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36746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General Ledger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13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461915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Balance Sheet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14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07574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Income Statement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15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518041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General Journal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16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14579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105089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33265</TotalTime>
  <Words>3675</Words>
  <Application>Microsoft Office PowerPoint</Application>
  <PresentationFormat>Widescreen</PresentationFormat>
  <Paragraphs>1026</Paragraphs>
  <Slides>210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210</vt:i4>
      </vt:variant>
    </vt:vector>
  </HeadingPairs>
  <TitlesOfParts>
    <vt:vector size="214" baseType="lpstr">
      <vt:lpstr>Arial</vt:lpstr>
      <vt:lpstr>Calibri</vt:lpstr>
      <vt:lpstr>Calibri Light</vt:lpstr>
      <vt:lpstr>Office Theme</vt:lpstr>
      <vt:lpstr>Explaining Tryton installation &amp; usage for first time administrators &amp; users of the system - Usage : Sale</vt:lpstr>
      <vt:lpstr>Table of Contents</vt:lpstr>
      <vt:lpstr>TOC </vt:lpstr>
      <vt:lpstr>Customer</vt:lpstr>
      <vt:lpstr>Motivation</vt:lpstr>
      <vt:lpstr>Create</vt:lpstr>
      <vt:lpstr>Create</vt:lpstr>
      <vt:lpstr>Summary</vt:lpstr>
      <vt:lpstr>Product</vt:lpstr>
      <vt:lpstr>Motivation</vt:lpstr>
      <vt:lpstr>Inventory &amp; Stock</vt:lpstr>
      <vt:lpstr>Motivation</vt:lpstr>
      <vt:lpstr>Sale</vt:lpstr>
      <vt:lpstr>Module Activation</vt:lpstr>
      <vt:lpstr>Module Activation</vt:lpstr>
      <vt:lpstr>Module Activation</vt:lpstr>
      <vt:lpstr>State « Post »</vt:lpstr>
      <vt:lpstr>Sale Configuration</vt:lpstr>
      <vt:lpstr>Sale Configuration (1/2)</vt:lpstr>
      <vt:lpstr>Sale Configuration (2/2)</vt:lpstr>
      <vt:lpstr>Sale - State Changes - Impact Analysis Model</vt:lpstr>
      <vt:lpstr>« Sales » related states </vt:lpstr>
      <vt:lpstr>The basic State Diagram for « Sales » </vt:lpstr>
      <vt:lpstr>Impact analysis</vt:lpstr>
      <vt:lpstr>Impact analysis</vt:lpstr>
      <vt:lpstr>Impact analysis</vt:lpstr>
      <vt:lpstr>Impact analysis</vt:lpstr>
      <vt:lpstr>Customer Sale - State Changes - Impact Analysis</vt:lpstr>
      <vt:lpstr>Sale From State « Nill » to State « Draft »</vt:lpstr>
      <vt:lpstr>Sale From State « Nill » to State « Draft » Action</vt:lpstr>
      <vt:lpstr>Sale</vt:lpstr>
      <vt:lpstr>Sale From State « Nill » to State « Draft » Impact</vt:lpstr>
      <vt:lpstr>Sale - From « Nill » To « Draft »</vt:lpstr>
      <vt:lpstr>Sale - From « Nill » To « Draft »</vt:lpstr>
      <vt:lpstr>PowerPoint Presentation</vt:lpstr>
      <vt:lpstr>1 - Parties associated to Sales</vt:lpstr>
      <vt:lpstr>2 - Sales | Sales (SUP01)</vt:lpstr>
      <vt:lpstr>10 - Journals - Periods</vt:lpstr>
      <vt:lpstr>11 - Account Moves</vt:lpstr>
      <vt:lpstr>11 - Account Moves</vt:lpstr>
      <vt:lpstr>12 - Open Journal</vt:lpstr>
      <vt:lpstr>12 - Open Journal</vt:lpstr>
      <vt:lpstr>13 - General Ledger</vt:lpstr>
      <vt:lpstr>14 - Balance Sheet</vt:lpstr>
      <vt:lpstr>14 - Balance Sheet</vt:lpstr>
      <vt:lpstr>16 - General Journal</vt:lpstr>
      <vt:lpstr>Sale From State « Draft » to State « Quotation »</vt:lpstr>
      <vt:lpstr>Sale From State « Draft » to State « Quotation » Action</vt:lpstr>
      <vt:lpstr>Sale</vt:lpstr>
      <vt:lpstr>Sale From State « Draft » to State « Quotation » Impact</vt:lpstr>
      <vt:lpstr>Sale - From « Draft » To «  Quotation »</vt:lpstr>
      <vt:lpstr>Sale - From « Draft » To «  Quotation »</vt:lpstr>
      <vt:lpstr>1 - Parties associated to Sales</vt:lpstr>
      <vt:lpstr>2 - Sales | Sales (SUP01)</vt:lpstr>
      <vt:lpstr>Sale From State « Quotation » to State « Confirmed » or From State « Quotation » to State « Processing  »</vt:lpstr>
      <vt:lpstr>State transitions</vt:lpstr>
      <vt:lpstr>Sale From State « Quotation » to State «Processing »</vt:lpstr>
      <vt:lpstr>Sale From State « Quotation » to State «Processing » Action</vt:lpstr>
      <vt:lpstr>Sale</vt:lpstr>
      <vt:lpstr>Sale</vt:lpstr>
      <vt:lpstr>Sale From State « Quotation » to State «Processing » Impact</vt:lpstr>
      <vt:lpstr>Sale - From « Quotation » To «  Processing »</vt:lpstr>
      <vt:lpstr>Sale - From « Quotation » To «  Processing »</vt:lpstr>
      <vt:lpstr>1 - Parties associated to Sales</vt:lpstr>
      <vt:lpstr>2 - Sales | Sales (CUS01)</vt:lpstr>
      <vt:lpstr>3 - Customer Shipments | Customer Shipments (CUS01)</vt:lpstr>
      <vt:lpstr>3 - Customer Shipments | Customer Shipments (CUS01)</vt:lpstr>
      <vt:lpstr>5 - Stock Moves</vt:lpstr>
      <vt:lpstr>5 - Stock Moves</vt:lpstr>
      <vt:lpstr>5 - Stock Moves</vt:lpstr>
      <vt:lpstr>6 - Invoices | Invoices (SUP01)</vt:lpstr>
      <vt:lpstr>7 - Invoice Lines</vt:lpstr>
      <vt:lpstr>Customer Shipment - State Changes - Actual States</vt:lpstr>
      <vt:lpstr>Motivation</vt:lpstr>
      <vt:lpstr>Customer Shipment « Nill » To « Draft »</vt:lpstr>
      <vt:lpstr>Creation</vt:lpstr>
      <vt:lpstr>Customer Shipment « Nill » To « Waiting »</vt:lpstr>
      <vt:lpstr>Creation</vt:lpstr>
      <vt:lpstr>Customer Shipment « Waiting » To « Assigned »</vt:lpstr>
      <vt:lpstr>Customer Shipment From « Waiting » To « Assigned » Action</vt:lpstr>
      <vt:lpstr>Customer Shipments - Inventory Moves</vt:lpstr>
      <vt:lpstr>Customer Shipments - Outgoing Moves</vt:lpstr>
      <vt:lpstr>Customer Shipment From « Waiting » To « Assigned » Impact</vt:lpstr>
      <vt:lpstr>Customer Shipment - From « Waiting » To « Assigned »</vt:lpstr>
      <vt:lpstr>Customer Shipment - From « Waiting » To « Assigned »</vt:lpstr>
      <vt:lpstr>2 - Sales | Sales (SUP01)</vt:lpstr>
      <vt:lpstr>3 - Customer Shipments | Customer Shipments (CUS01)</vt:lpstr>
      <vt:lpstr>4 - Stock Locations</vt:lpstr>
      <vt:lpstr>4 - Stock Locations - Storage Zone</vt:lpstr>
      <vt:lpstr>4 - Stock Locations - Output Zone</vt:lpstr>
      <vt:lpstr>4 - Stock Locations - Customer</vt:lpstr>
      <vt:lpstr>5 - Stock Moves</vt:lpstr>
      <vt:lpstr>Customer Shipment From « Assigned » to « Picked »</vt:lpstr>
      <vt:lpstr>Customer Shipment From « Assigned » to « Picked » Action</vt:lpstr>
      <vt:lpstr>Customer Shipments - Inventory Moves</vt:lpstr>
      <vt:lpstr>Customer Shipments - Outgoing Moves</vt:lpstr>
      <vt:lpstr>Customer Shipment From « Assigned » to « Picked » Impact</vt:lpstr>
      <vt:lpstr>Customer Shipment - From « Assigned » To « Picked »</vt:lpstr>
      <vt:lpstr>Customer Shipment - From « Assigned » To « Picked »</vt:lpstr>
      <vt:lpstr>3 - Customer Shipments | Customer Shipments (CUS01)</vt:lpstr>
      <vt:lpstr>4 - Stock Locations</vt:lpstr>
      <vt:lpstr>4 - Stock Locations - Storage Zone</vt:lpstr>
      <vt:lpstr>4 - Stock Locations - Output Zone</vt:lpstr>
      <vt:lpstr>4 - Stock Locations - Customer</vt:lpstr>
      <vt:lpstr>5 - Stock Moves</vt:lpstr>
      <vt:lpstr>Customer Shipment From « Picked » to « Packed »</vt:lpstr>
      <vt:lpstr>Customer Shipment From « Picked » to « Packed » Action</vt:lpstr>
      <vt:lpstr>Customer Shipments - Inventory Moves</vt:lpstr>
      <vt:lpstr>Customer Shipments - Outgoing Moves</vt:lpstr>
      <vt:lpstr>Customer Shipment From « Picked » to « Packed » Impact</vt:lpstr>
      <vt:lpstr>Customer Shipment - From « Picked » To « Packed »</vt:lpstr>
      <vt:lpstr>Customer Shipment - From « Picked » To « Packed »</vt:lpstr>
      <vt:lpstr>3 - Customer Shipments | Customer Shipments (CUS01)</vt:lpstr>
      <vt:lpstr>4 - Stock Locations</vt:lpstr>
      <vt:lpstr>4 - Stock Locations - Storage Zone</vt:lpstr>
      <vt:lpstr>4 - Stock Locations - Output Zone</vt:lpstr>
      <vt:lpstr>4 - Stock Locations - Customer</vt:lpstr>
      <vt:lpstr>5 - Stock Moves</vt:lpstr>
      <vt:lpstr>Customer Shipment From « Packed » to « Done »</vt:lpstr>
      <vt:lpstr>Customer Shipment From « Packed » to « Done » Action</vt:lpstr>
      <vt:lpstr>Customer Shipments - Inventory Moves</vt:lpstr>
      <vt:lpstr>Customer Shipments - Outgoing Moves</vt:lpstr>
      <vt:lpstr>Customer Shipment From « Packed » to « Done » Impact</vt:lpstr>
      <vt:lpstr>Customer Shipment - From « Packed » To « Done »</vt:lpstr>
      <vt:lpstr>Customer Shipment - From « Packed » To « Done »</vt:lpstr>
      <vt:lpstr>1 - Parties associated to Sales</vt:lpstr>
      <vt:lpstr>2 - Sales | Sales (CUS01)</vt:lpstr>
      <vt:lpstr>3 - Customer Shipments | Customer Shipments (CUS01)</vt:lpstr>
      <vt:lpstr>4 - Stock Locations</vt:lpstr>
      <vt:lpstr>4 - Stock Locations - Storage Zone</vt:lpstr>
      <vt:lpstr>4 - Stock Locations - Output Zone</vt:lpstr>
      <vt:lpstr>4 - Stock Locations - Customer</vt:lpstr>
      <vt:lpstr>5 - Stock Moves</vt:lpstr>
      <vt:lpstr>Customer Invoice - State Changes - Actual States</vt:lpstr>
      <vt:lpstr>Customer Invoice « Nill » To « Draft »</vt:lpstr>
      <vt:lpstr>Creation</vt:lpstr>
      <vt:lpstr>Invoice</vt:lpstr>
      <vt:lpstr>Customer Invoice « Draft » To « Validated »</vt:lpstr>
      <vt:lpstr>Customer Invoice From « Draft » To « Validated » Action</vt:lpstr>
      <vt:lpstr>Customer Invoices (1/2)</vt:lpstr>
      <vt:lpstr>Customer Invoices (2/2)</vt:lpstr>
      <vt:lpstr>Customer Invoice From « Draft » To « Validated » Impact</vt:lpstr>
      <vt:lpstr>Customer Invoice - From « Draft » To « Validated »</vt:lpstr>
      <vt:lpstr>Customer Shipment - From « Packed » To « Done »</vt:lpstr>
      <vt:lpstr>1 - Parties associated to Sales</vt:lpstr>
      <vt:lpstr>2 - Sales | Sales (CUS01)</vt:lpstr>
      <vt:lpstr>6 - Invoices | Invoices (CUS01) (1/2)</vt:lpstr>
      <vt:lpstr>6 - Invoices | Invoices (CUS01) (2/2)</vt:lpstr>
      <vt:lpstr>7 - Invoice Lines</vt:lpstr>
      <vt:lpstr>8 - Lines to Pay</vt:lpstr>
      <vt:lpstr>9 - Payments</vt:lpstr>
      <vt:lpstr>10 - Journals - Periods</vt:lpstr>
      <vt:lpstr>11 - Account Moves</vt:lpstr>
      <vt:lpstr>11 - Account Moves</vt:lpstr>
      <vt:lpstr>12 - Open Journal</vt:lpstr>
      <vt:lpstr>12 - Open Journal</vt:lpstr>
      <vt:lpstr>13 - General Ledger</vt:lpstr>
      <vt:lpstr>14 - Balance Sheet</vt:lpstr>
      <vt:lpstr>14 - Balance Sheet</vt:lpstr>
      <vt:lpstr>16 - General Journal</vt:lpstr>
      <vt:lpstr>Customer Invoices From State « Validated » to State « Posted » </vt:lpstr>
      <vt:lpstr>Motivation</vt:lpstr>
      <vt:lpstr>Customer Invoices From State « Validated » to State « Posted » Action</vt:lpstr>
      <vt:lpstr>Customer Invoices (1/2)</vt:lpstr>
      <vt:lpstr>Customer Invoices (2/2)</vt:lpstr>
      <vt:lpstr>Customer Invoices From State « Validated » to State « Posted » Impact</vt:lpstr>
      <vt:lpstr>Customer Invoice - From « Validated » to « Posted »</vt:lpstr>
      <vt:lpstr>Customer Invoice - From « Validated » to « Posted »</vt:lpstr>
      <vt:lpstr>1 - Parties associated to Sales</vt:lpstr>
      <vt:lpstr>2 - Sales | Sales (CUS01)</vt:lpstr>
      <vt:lpstr>Customer Invoices (1/2)</vt:lpstr>
      <vt:lpstr>Customer Invoices (2/2)</vt:lpstr>
      <vt:lpstr>7 - Invoice Lines</vt:lpstr>
      <vt:lpstr>8 - Lines to Pay</vt:lpstr>
      <vt:lpstr>9 - Payments</vt:lpstr>
      <vt:lpstr>10 - Journals - Periods</vt:lpstr>
      <vt:lpstr>11 - Account Moves</vt:lpstr>
      <vt:lpstr>12 - Open Journal</vt:lpstr>
      <vt:lpstr>13 - General Ledger</vt:lpstr>
      <vt:lpstr>14 - Balance Sheet</vt:lpstr>
      <vt:lpstr>14 - Balance Sheet</vt:lpstr>
      <vt:lpstr>16 - General Journal</vt:lpstr>
      <vt:lpstr>Customer Payment - State Changes - Actual States</vt:lpstr>
      <vt:lpstr>Payment</vt:lpstr>
      <vt:lpstr>Payment Precondition </vt:lpstr>
      <vt:lpstr>Invoice Payment Method</vt:lpstr>
      <vt:lpstr>Payment Action </vt:lpstr>
      <vt:lpstr>Customer Invoices (1/2)</vt:lpstr>
      <vt:lpstr>Customer Invoices (2/2)</vt:lpstr>
      <vt:lpstr>Payment Impact </vt:lpstr>
      <vt:lpstr>Payment</vt:lpstr>
      <vt:lpstr>Payment</vt:lpstr>
      <vt:lpstr>1 - Parties associated to Sales</vt:lpstr>
      <vt:lpstr>1 - Parties associated to Sales</vt:lpstr>
      <vt:lpstr>2 - Sales | Sales (CUS01)</vt:lpstr>
      <vt:lpstr>Customer Invoices (1/2)</vt:lpstr>
      <vt:lpstr>Customer Invoices (2/2)</vt:lpstr>
      <vt:lpstr>7 - Invoice Lines</vt:lpstr>
      <vt:lpstr>8 - Lines to Pay</vt:lpstr>
      <vt:lpstr>9 - Payments</vt:lpstr>
      <vt:lpstr>10 - Journals - Periods</vt:lpstr>
      <vt:lpstr>10 - Journals - Periods</vt:lpstr>
      <vt:lpstr>11 - Account Moves</vt:lpstr>
      <vt:lpstr>11 - Account Moves</vt:lpstr>
      <vt:lpstr>12 - Open Journal</vt:lpstr>
      <vt:lpstr>12 - Open Journal</vt:lpstr>
      <vt:lpstr>13 - General Ledger</vt:lpstr>
      <vt:lpstr>14 - Balance Sheet</vt:lpstr>
      <vt:lpstr>14 - Balance Sheet</vt:lpstr>
      <vt:lpstr>16 - General Journal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Marc Rottiers</dc:creator>
  <cp:lastModifiedBy>Marc Rottiers</cp:lastModifiedBy>
  <cp:revision>1432</cp:revision>
  <cp:lastPrinted>2021-03-19T09:02:33Z</cp:lastPrinted>
  <dcterms:created xsi:type="dcterms:W3CDTF">2021-02-17T17:09:00Z</dcterms:created>
  <dcterms:modified xsi:type="dcterms:W3CDTF">2021-05-03T16:27:36Z</dcterms:modified>
</cp:coreProperties>
</file>